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67"/>
  </p:notesMasterIdLst>
  <p:sldIdLst>
    <p:sldId id="362" r:id="rId3"/>
    <p:sldId id="363" r:id="rId4"/>
    <p:sldId id="344" r:id="rId5"/>
    <p:sldId id="364" r:id="rId6"/>
    <p:sldId id="365" r:id="rId7"/>
    <p:sldId id="366" r:id="rId8"/>
    <p:sldId id="374" r:id="rId9"/>
    <p:sldId id="375" r:id="rId10"/>
    <p:sldId id="376" r:id="rId11"/>
    <p:sldId id="377" r:id="rId12"/>
    <p:sldId id="349" r:id="rId13"/>
    <p:sldId id="367" r:id="rId14"/>
    <p:sldId id="348" r:id="rId15"/>
    <p:sldId id="369" r:id="rId16"/>
    <p:sldId id="370" r:id="rId17"/>
    <p:sldId id="371" r:id="rId18"/>
    <p:sldId id="372" r:id="rId19"/>
    <p:sldId id="350" r:id="rId20"/>
    <p:sldId id="373" r:id="rId21"/>
    <p:sldId id="361" r:id="rId22"/>
    <p:sldId id="380" r:id="rId23"/>
    <p:sldId id="271" r:id="rId24"/>
    <p:sldId id="293" r:id="rId25"/>
    <p:sldId id="306" r:id="rId26"/>
    <p:sldId id="379" r:id="rId27"/>
    <p:sldId id="341" r:id="rId28"/>
    <p:sldId id="342" r:id="rId29"/>
    <p:sldId id="305" r:id="rId30"/>
    <p:sldId id="302" r:id="rId31"/>
    <p:sldId id="308" r:id="rId32"/>
    <p:sldId id="303" r:id="rId33"/>
    <p:sldId id="314" r:id="rId34"/>
    <p:sldId id="310" r:id="rId35"/>
    <p:sldId id="311" r:id="rId36"/>
    <p:sldId id="296" r:id="rId37"/>
    <p:sldId id="309" r:id="rId38"/>
    <p:sldId id="317" r:id="rId39"/>
    <p:sldId id="316" r:id="rId40"/>
    <p:sldId id="298" r:id="rId41"/>
    <p:sldId id="301" r:id="rId42"/>
    <p:sldId id="256" r:id="rId43"/>
    <p:sldId id="257" r:id="rId44"/>
    <p:sldId id="260" r:id="rId45"/>
    <p:sldId id="274" r:id="rId46"/>
    <p:sldId id="329" r:id="rId47"/>
    <p:sldId id="330" r:id="rId48"/>
    <p:sldId id="320" r:id="rId49"/>
    <p:sldId id="286" r:id="rId50"/>
    <p:sldId id="277" r:id="rId51"/>
    <p:sldId id="263" r:id="rId52"/>
    <p:sldId id="325" r:id="rId53"/>
    <p:sldId id="258" r:id="rId54"/>
    <p:sldId id="326" r:id="rId55"/>
    <p:sldId id="327" r:id="rId56"/>
    <p:sldId id="265" r:id="rId57"/>
    <p:sldId id="337" r:id="rId58"/>
    <p:sldId id="335" r:id="rId59"/>
    <p:sldId id="336" r:id="rId60"/>
    <p:sldId id="339" r:id="rId61"/>
    <p:sldId id="338" r:id="rId62"/>
    <p:sldId id="340" r:id="rId63"/>
    <p:sldId id="332" r:id="rId64"/>
    <p:sldId id="333" r:id="rId65"/>
    <p:sldId id="334"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79797"/>
    <a:srgbClr val="999999"/>
    <a:srgbClr val="4D4D4D"/>
    <a:srgbClr val="9A5424"/>
    <a:srgbClr val="81868A"/>
    <a:srgbClr val="818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11" autoAdjust="0"/>
  </p:normalViewPr>
  <p:slideViewPr>
    <p:cSldViewPr>
      <p:cViewPr>
        <p:scale>
          <a:sx n="60" d="100"/>
          <a:sy n="60" d="100"/>
        </p:scale>
        <p:origin x="-1644" y="-72"/>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6416E1-6E5E-4D25-974C-DD54B5B031A1}" type="datetimeFigureOut">
              <a:rPr lang="en-US" smtClean="0"/>
              <a:pPr/>
              <a:t>1/10/2013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AB486C-B1BE-401D-8FD7-E951A5866304}" type="slidenum">
              <a:rPr lang="en-US" smtClean="0"/>
              <a:pPr/>
              <a:t>‹#›</a:t>
            </a:fld>
            <a:endParaRPr lang="en-US"/>
          </a:p>
        </p:txBody>
      </p:sp>
    </p:spTree>
    <p:extLst>
      <p:ext uri="{BB962C8B-B14F-4D97-AF65-F5344CB8AC3E}">
        <p14:creationId xmlns:p14="http://schemas.microsoft.com/office/powerpoint/2010/main" val="4176746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 whole talk is very exploratory – as is the topic itself.</a:t>
            </a:r>
            <a:r>
              <a:rPr lang="en-US" baseline="0" dirty="0" smtClean="0"/>
              <a:t> For most of these illusions, there is no definite consensus on why these happen. There are a lot of theories and counter-theories – in a series of papers. There have been PhD theses on single optical illusions too. </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22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Todorovic’s</a:t>
            </a:r>
            <a:r>
              <a:rPr lang="en-US" dirty="0" smtClean="0"/>
              <a:t> </a:t>
            </a:r>
            <a:r>
              <a:rPr lang="en-US" smtClean="0"/>
              <a:t>Gradient Chessboard Illusion.</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43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Todorovic’s</a:t>
            </a:r>
            <a:r>
              <a:rPr lang="en-US" dirty="0" smtClean="0"/>
              <a:t> </a:t>
            </a:r>
            <a:r>
              <a:rPr lang="en-US" smtClean="0"/>
              <a:t>Gradient Chessboard Illusion.</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44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This is one of the most powerful color illusions known</a:t>
            </a:r>
            <a:r>
              <a:rPr lang="en-US" baseline="0" dirty="0" smtClean="0"/>
              <a:t> – I will flip back and forth – I know that I am being fooled, but I still can’t believe it. </a:t>
            </a:r>
            <a:r>
              <a:rPr lang="en-US" dirty="0" smtClean="0"/>
              <a:t>Once again – the role</a:t>
            </a:r>
            <a:r>
              <a:rPr lang="en-US" baseline="0" dirty="0" smtClean="0"/>
              <a:t> of context and past experience comes into play here. We can see that one face is in shadow – and our vision system tries to compensate for it. </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46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 perception of speed is low in low contrast conditions. In bad weather conditions, such</a:t>
            </a:r>
            <a:r>
              <a:rPr lang="en-US" baseline="0" dirty="0" smtClean="0"/>
              <a:t> as fog – people actually tend to drive faster! This is a study published in Nature. This is because the perceived speed is low. </a:t>
            </a:r>
          </a:p>
          <a:p>
            <a:endParaRPr lang="en-US" baseline="0" dirty="0" smtClean="0"/>
          </a:p>
          <a:p>
            <a:r>
              <a:rPr lang="en-US" baseline="0" dirty="0" smtClean="0"/>
              <a:t>But there is more to this illusion than just the connection of speed perception and contrast. </a:t>
            </a:r>
          </a:p>
          <a:p>
            <a:endParaRPr lang="en-US" baseline="0" dirty="0" smtClean="0"/>
          </a:p>
          <a:p>
            <a:r>
              <a:rPr lang="en-US" baseline="0" dirty="0" smtClean="0"/>
              <a:t>We see these because of contributions of edges (leading and lateral) and background edges – their relative contributions to the perception of speed. This is the basic theory – there have been a series of papers on this particular illusion which provide alternate theories or add to this theory. The reason I wanted to show this illusion was that it shows</a:t>
            </a:r>
            <a:r>
              <a:rPr lang="en-US" sz="1200" kern="1200" baseline="0" dirty="0" smtClean="0">
                <a:solidFill>
                  <a:schemeClr val="tx1"/>
                </a:solidFill>
                <a:latin typeface="+mn-lt"/>
                <a:ea typeface="+mn-ea"/>
                <a:cs typeface="+mn-cs"/>
              </a:rPr>
              <a:t> the dramatic effect the background can have on perception of both the speed and position of an object.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48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Twisted Cord Illusion</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50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This is an extremely strong illusion. When</a:t>
            </a:r>
            <a:r>
              <a:rPr lang="en-US" baseline="0" dirty="0" smtClean="0"/>
              <a:t> people trace it with their fingers, they go down a spiral – so they really believe it is a spiral.</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54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perceptual system needs to be</a:t>
            </a:r>
            <a:r>
              <a:rPr lang="en-US" baseline="0" dirty="0" smtClean="0"/>
              <a:t> able to detect motion quite reliably. Over the years, there have been a lot of artists or vision scientists who have created still images which stimulate the areas of brain corresponding to motion. This results in an illusory sense of motion from still images. </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62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Why</a:t>
            </a:r>
            <a:r>
              <a:rPr lang="en-US" baseline="0" dirty="0" smtClean="0"/>
              <a:t> does this happen? What is this in this image which is stimulating the motion areas of the brain – thinking about this can help us understand the perception of motion. </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63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r>
              <a:rPr lang="en-US" dirty="0" smtClean="0"/>
              <a:t>When</a:t>
            </a:r>
            <a:r>
              <a:rPr lang="en-US" baseline="0" dirty="0" smtClean="0"/>
              <a:t> I started preparing this presentation, I thought I could show a lot of different classes of illusions. Then, I started reading about them in detail – and I thought that maybe I could talk about only one class – as there is so much interesting stuff behind each class of illusions. Then I discovered that people have done PhD theses on a single illusion! There are illusions over which a series of papers have been published making claims and then counter-claims as to why they happen. And these are serious papers – in Nature and Vision Research and Psychology. </a:t>
            </a:r>
          </a:p>
          <a:p>
            <a:endParaRPr lang="en-US" baseline="0" dirty="0" smtClean="0"/>
          </a:p>
          <a:p>
            <a:r>
              <a:rPr lang="en-US" baseline="0" dirty="0" smtClean="0"/>
              <a:t>So – I will mostly talk about the luminance and contrast illusions today – and try to understand the reason behind them. </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23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Difference between lightness and intensity. </a:t>
            </a:r>
          </a:p>
          <a:p>
            <a:endParaRPr lang="en-US" dirty="0" smtClean="0"/>
          </a:p>
          <a:p>
            <a:r>
              <a:rPr lang="en-US" dirty="0" smtClean="0"/>
              <a:t>Low level: Explain lateral inhibition here – show the cells</a:t>
            </a:r>
            <a:r>
              <a:rPr lang="en-US" baseline="0" dirty="0" smtClean="0"/>
              <a:t> etc.</a:t>
            </a:r>
          </a:p>
          <a:p>
            <a:endParaRPr lang="en-US" baseline="0" dirty="0" smtClean="0"/>
          </a:p>
          <a:p>
            <a:r>
              <a:rPr lang="en-US" baseline="0" dirty="0" smtClean="0"/>
              <a:t>High level: Lightness constancy</a:t>
            </a:r>
          </a:p>
          <a:p>
            <a:endParaRPr lang="en-US" baseline="0" dirty="0" smtClean="0"/>
          </a:p>
          <a:p>
            <a:r>
              <a:rPr lang="en-US" dirty="0" smtClean="0"/>
              <a:t>http://www.nku.edu/~issues/illusions/LateralInhibition.htm</a:t>
            </a:r>
          </a:p>
          <a:p>
            <a:endParaRPr lang="en-US" dirty="0" smtClean="0"/>
          </a:p>
          <a:p>
            <a:r>
              <a:rPr lang="en-US" dirty="0" smtClean="0"/>
              <a:t>Two levels of explanations:</a:t>
            </a:r>
            <a:r>
              <a:rPr lang="en-US" baseline="0" dirty="0" smtClean="0"/>
              <a:t> Low level and high-level</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31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r>
              <a:rPr lang="en-US" dirty="0" smtClean="0"/>
              <a:t>Why</a:t>
            </a:r>
            <a:r>
              <a:rPr lang="en-US" baseline="0" dirty="0" smtClean="0"/>
              <a:t> do we have this kind of structure? Why are we responsive to gradients as rather than absolute values? Reflectance and illumination edges. </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32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Context – lightness constancy is at work here. From the context, our</a:t>
            </a:r>
            <a:r>
              <a:rPr lang="en-US" baseline="0" dirty="0" smtClean="0"/>
              <a:t> brain thinks that the left part of the image is getting less light as compared to the right part of the image. Our brain then tries to compensates for the effect of the lighting. So, even though the intensity of the bar is the same, the brain thinks that the reflectance of the left part is higher. </a:t>
            </a:r>
            <a:endParaRPr lang="en-US" dirty="0" smtClean="0"/>
          </a:p>
        </p:txBody>
      </p:sp>
      <p:sp>
        <p:nvSpPr>
          <p:cNvPr id="4" name="Slide Number Placeholder 3"/>
          <p:cNvSpPr>
            <a:spLocks noGrp="1"/>
          </p:cNvSpPr>
          <p:nvPr>
            <p:ph type="sldNum" sz="quarter" idx="10"/>
          </p:nvPr>
        </p:nvSpPr>
        <p:spPr/>
        <p:txBody>
          <a:bodyPr/>
          <a:lstStyle/>
          <a:p>
            <a:fld id="{E1AB486C-B1BE-401D-8FD7-E951A5866304}" type="slidenum">
              <a:rPr lang="en-US" smtClean="0"/>
              <a:pPr/>
              <a:t>34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non-existent smudges seen at the intersections except at the center of gaze. </a:t>
            </a:r>
          </a:p>
          <a:p>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35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non-existent smudges seen at the intersections except at the center of gaze. </a:t>
            </a:r>
          </a:p>
          <a:p>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37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even though the low-level explanation is good</a:t>
            </a:r>
            <a:r>
              <a:rPr lang="en-US" baseline="0" dirty="0" smtClean="0"/>
              <a:t> to explain a lot effects – it can not explain all of them. </a:t>
            </a:r>
          </a:p>
          <a:p>
            <a:endParaRPr lang="en-US" baseline="0" dirty="0" smtClean="0"/>
          </a:p>
          <a:p>
            <a:r>
              <a:rPr lang="en-US" baseline="0" dirty="0" smtClean="0"/>
              <a:t>There are many effects which a high-level explanation can not explain. </a:t>
            </a:r>
          </a:p>
          <a:p>
            <a:endParaRPr lang="en-US" baseline="0" dirty="0" smtClean="0"/>
          </a:p>
          <a:p>
            <a:r>
              <a:rPr lang="en-US" baseline="0" dirty="0" smtClean="0"/>
              <a:t>Ideally, what we want is a unified theory of vision – which can explain all the effects – much like a unified theory for physics.</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40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think of optical illusions as similar to active illumination – with active illumination, we probe the scene for more properties. With optical illusions, we probe the vision system itself for more properties. </a:t>
            </a:r>
          </a:p>
          <a:p>
            <a:endParaRPr lang="en-US" dirty="0" smtClean="0"/>
          </a:p>
          <a:p>
            <a:r>
              <a:rPr lang="en-US" dirty="0" smtClean="0"/>
              <a:t>We can learn only so much by observing the system working fine – we can probably learn</a:t>
            </a:r>
            <a:r>
              <a:rPr lang="en-US" baseline="0" dirty="0" smtClean="0"/>
              <a:t> more by seeing where they fail. In normal scenarios, the visual perception mechanisms are hidden – by forcing the system into an odd situation by using these specially constructed stimuli, we can learn more. </a:t>
            </a:r>
            <a:endParaRPr lang="en-US" dirty="0"/>
          </a:p>
        </p:txBody>
      </p:sp>
      <p:sp>
        <p:nvSpPr>
          <p:cNvPr id="4" name="Slide Number Placeholder 3"/>
          <p:cNvSpPr>
            <a:spLocks noGrp="1"/>
          </p:cNvSpPr>
          <p:nvPr>
            <p:ph type="sldNum" sz="quarter" idx="10"/>
          </p:nvPr>
        </p:nvSpPr>
        <p:spPr/>
        <p:txBody>
          <a:bodyPr/>
          <a:lstStyle/>
          <a:p>
            <a:fld id="{E1AB486C-B1BE-401D-8FD7-E951A5866304}" type="slidenum">
              <a:rPr lang="en-US" smtClean="0"/>
              <a:pPr/>
              <a:t>41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2400">
                <a:solidFill>
                  <a:srgbClr val="FFFFFF"/>
                </a:solidFill>
              </a:endParaRPr>
            </a:p>
          </p:txBody>
        </p:sp>
        <p:sp>
          <p:nvSpPr>
            <p:cNvPr id="6" name="Arc 4"/>
            <p:cNvSpPr>
              <a:spLocks/>
            </p:cNvSpPr>
            <p:nvPr/>
          </p:nvSpPr>
          <p:spPr bwMode="auto">
            <a:xfrm>
              <a:off x="-652" y="978"/>
              <a:ext cx="4237" cy="3342"/>
            </a:xfrm>
            <a:custGeom>
              <a:avLst/>
              <a:gdLst>
                <a:gd name="T0" fmla="*/ 780 w 21600"/>
                <a:gd name="T1" fmla="*/ 0 h 21231"/>
                <a:gd name="T2" fmla="*/ 4237 w 21600"/>
                <a:gd name="T3" fmla="*/ 3342 h 21231"/>
                <a:gd name="T4" fmla="*/ 0 w 21600"/>
                <a:gd name="T5" fmla="*/ 3342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grpSp>
      <p:sp>
        <p:nvSpPr>
          <p:cNvPr id="5125"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en-GB" noProof="0" smtClean="0"/>
              <a:t>Click to edit Master title style</a:t>
            </a:r>
          </a:p>
        </p:txBody>
      </p:sp>
      <p:sp>
        <p:nvSpPr>
          <p:cNvPr id="5126"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pPr lvl="0"/>
            <a:r>
              <a:rPr lang="en-GB" noProof="0" smtClean="0"/>
              <a:t>Click to edit Master subtitle style</a:t>
            </a:r>
          </a:p>
        </p:txBody>
      </p:sp>
      <p:sp>
        <p:nvSpPr>
          <p:cNvPr id="7" name="Rectangle 7"/>
          <p:cNvSpPr>
            <a:spLocks noGrp="1" noChangeArrowheads="1"/>
          </p:cNvSpPr>
          <p:nvPr>
            <p:ph type="dt" sz="quarter" idx="10"/>
          </p:nvPr>
        </p:nvSpPr>
        <p:spPr/>
        <p:txBody>
          <a:bodyPr/>
          <a:lstStyle>
            <a:lvl1pPr>
              <a:defRPr smtClean="0"/>
            </a:lvl1pPr>
          </a:lstStyle>
          <a:p>
            <a:pPr>
              <a:defRPr/>
            </a:pPr>
            <a:endParaRPr lang="en-GB">
              <a:solidFill>
                <a:srgbClr val="FFFFFF"/>
              </a:solidFill>
            </a:endParaRPr>
          </a:p>
        </p:txBody>
      </p:sp>
      <p:sp>
        <p:nvSpPr>
          <p:cNvPr id="8" name="Rectangle 8"/>
          <p:cNvSpPr>
            <a:spLocks noGrp="1" noChangeArrowheads="1"/>
          </p:cNvSpPr>
          <p:nvPr>
            <p:ph type="ftr" sz="quarter" idx="11"/>
          </p:nvPr>
        </p:nvSpPr>
        <p:spPr/>
        <p:txBody>
          <a:bodyPr/>
          <a:lstStyle>
            <a:lvl1pPr>
              <a:defRPr smtClean="0"/>
            </a:lvl1pPr>
          </a:lstStyle>
          <a:p>
            <a:pPr>
              <a:defRPr/>
            </a:pPr>
            <a:endParaRPr lang="en-GB">
              <a:solidFill>
                <a:srgbClr val="FFFFFF"/>
              </a:solidFill>
            </a:endParaRPr>
          </a:p>
        </p:txBody>
      </p:sp>
      <p:sp>
        <p:nvSpPr>
          <p:cNvPr id="9" name="Rectangle 9"/>
          <p:cNvSpPr>
            <a:spLocks noGrp="1" noChangeArrowheads="1"/>
          </p:cNvSpPr>
          <p:nvPr>
            <p:ph type="sldNum" sz="quarter" idx="12"/>
          </p:nvPr>
        </p:nvSpPr>
        <p:spPr/>
        <p:txBody>
          <a:bodyPr/>
          <a:lstStyle>
            <a:lvl1pPr>
              <a:defRPr smtClean="0"/>
            </a:lvl1pPr>
          </a:lstStyle>
          <a:p>
            <a:pPr>
              <a:defRPr/>
            </a:pPr>
            <a:fld id="{4560504B-259A-4D2F-89D5-4D2B5BA1A659}"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61196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F8833FD-E2E6-449D-8099-42FEA13A68A2}"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3802044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781DE977-1325-4003-8B21-9DE166E4DB11}"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865677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07E7B63C-4624-4362-9C36-AF3643F1C461}"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678342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AAA4D449-9583-4358-9322-57FA21D0665D}"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812149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26ED5B7D-46F6-4B21-8472-4DBC77D2945D}"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866796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6A0C9B26-9217-48C2-B456-94FAF97F0D12}"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3823492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9CF9C8AC-4D5A-4497-A2C2-71EDB0D2C412}"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630441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DDF022EE-B720-48EA-B161-F63D00A947BB}"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321592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E0D94E56-E8D1-4CA6-89C1-939AD21F140B}"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974441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99CEE903-D008-4074-8A44-E8EC1927CD5C}"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931761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smtClean="0"/>
          </a:p>
        </p:txBody>
      </p:sp>
      <p:sp>
        <p:nvSpPr>
          <p:cNvPr id="5" name="Rectangle 6"/>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B320ECB-F9F9-47F3-A3A9-269F6139894A}"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986802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3400"/>
            <a:ext cx="8229600" cy="559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43ACBF1-61D8-4939-84BF-2427792C2B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5651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1588"/>
            <a:ext cx="9132888" cy="6845300"/>
            <a:chOff x="0" y="1"/>
            <a:chExt cx="5753" cy="4312"/>
          </a:xfrm>
        </p:grpSpPr>
        <p:sp>
          <p:nvSpPr>
            <p:cNvPr id="4099"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2400">
                <a:solidFill>
                  <a:srgbClr val="FFFFFF"/>
                </a:solidFill>
              </a:endParaRPr>
            </a:p>
          </p:txBody>
        </p:sp>
        <p:sp>
          <p:nvSpPr>
            <p:cNvPr id="1033" name="Arc 4"/>
            <p:cNvSpPr>
              <a:spLocks/>
            </p:cNvSpPr>
            <p:nvPr/>
          </p:nvSpPr>
          <p:spPr bwMode="auto">
            <a:xfrm>
              <a:off x="0" y="1"/>
              <a:ext cx="5298" cy="4312"/>
            </a:xfrm>
            <a:custGeom>
              <a:avLst/>
              <a:gdLst>
                <a:gd name="T0" fmla="*/ 0 w 21600"/>
                <a:gd name="T1" fmla="*/ 0 h 21600"/>
                <a:gd name="T2" fmla="*/ 5298 w 21600"/>
                <a:gd name="T3" fmla="*/ 4312 h 21600"/>
                <a:gd name="T4" fmla="*/ 0 w 21600"/>
                <a:gd name="T5" fmla="*/ 431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grpSp>
      <p:sp>
        <p:nvSpPr>
          <p:cNvPr id="4101"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GB" smtClean="0"/>
              <a:t>Click to edit Master title style</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defRPr sz="1400" smtClean="0"/>
            </a:lvl1pPr>
          </a:lstStyle>
          <a:p>
            <a:pPr fontAlgn="base">
              <a:spcBef>
                <a:spcPct val="0"/>
              </a:spcBef>
              <a:spcAft>
                <a:spcPct val="0"/>
              </a:spcAft>
              <a:defRPr/>
            </a:pPr>
            <a:endParaRPr lang="en-GB">
              <a:solidFill>
                <a:srgbClr val="FFFFFF"/>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a:defRPr sz="1400" smtClean="0"/>
            </a:lvl1pPr>
          </a:lstStyle>
          <a:p>
            <a:pPr fontAlgn="base">
              <a:spcBef>
                <a:spcPct val="0"/>
              </a:spcBef>
              <a:spcAft>
                <a:spcPct val="0"/>
              </a:spcAft>
              <a:defRPr/>
            </a:pPr>
            <a:endParaRPr lang="en-GB">
              <a:solidFill>
                <a:srgbClr val="FFFFFF"/>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r">
              <a:defRPr sz="1400" smtClean="0"/>
            </a:lvl1pPr>
          </a:lstStyle>
          <a:p>
            <a:pPr fontAlgn="base">
              <a:spcBef>
                <a:spcPct val="0"/>
              </a:spcBef>
              <a:spcAft>
                <a:spcPct val="0"/>
              </a:spcAft>
              <a:defRPr/>
            </a:pPr>
            <a:fld id="{0C5FC2D8-CA3E-4FB2-A755-E76E1CC114DF}" type="slidenum">
              <a:rPr lang="en-GB">
                <a:solidFill>
                  <a:srgbClr val="FFFFFF"/>
                </a:solidFill>
              </a:rPr>
              <a:pPr fontAlgn="base">
                <a:spcBef>
                  <a:spcPct val="0"/>
                </a:spcBef>
                <a:spcAft>
                  <a:spcPct val="0"/>
                </a:spcAft>
                <a:defRPr/>
              </a:pPr>
              <a:t>‹#›</a:t>
            </a:fld>
            <a:endParaRPr lang="en-GB">
              <a:solidFill>
                <a:srgbClr val="FFFFFF"/>
              </a:solidFill>
            </a:endParaRPr>
          </a:p>
        </p:txBody>
      </p:sp>
      <p:sp>
        <p:nvSpPr>
          <p:cNvPr id="1031" name="Rectangle 9"/>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Tree>
    <p:extLst>
      <p:ext uri="{BB962C8B-B14F-4D97-AF65-F5344CB8AC3E}">
        <p14:creationId xmlns:p14="http://schemas.microsoft.com/office/powerpoint/2010/main" val="3552480025"/>
      </p:ext>
    </p:extLst>
  </p:cSld>
  <p:clrMap bg1="dk2" tx1="lt1" bg2="dk1"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9.jpe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12.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13.gif"/><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3.xml"/><Relationship Id="rId4" Type="http://schemas.openxmlformats.org/officeDocument/2006/relationships/hyperlink" Target="http://www.pptpoint.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www.michaelbach.de/ot/mot_feet_lin/index.html"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pptpoint.om/" TargetMode="External"/><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psychologie.tu-dresden.de/i1/kaw/diverses%20Material/www.illusionworks.com/html/shadow___ball.html"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1026"/>
          <p:cNvSpPr>
            <a:spLocks noGrp="1" noChangeArrowheads="1"/>
          </p:cNvSpPr>
          <p:nvPr>
            <p:ph type="title"/>
          </p:nvPr>
        </p:nvSpPr>
        <p:spPr>
          <a:xfrm>
            <a:off x="381000" y="609600"/>
            <a:ext cx="2971800" cy="1143000"/>
          </a:xfrm>
        </p:spPr>
        <p:txBody>
          <a:bodyPr/>
          <a:lstStyle/>
          <a:p>
            <a:pPr eaLnBrk="1" hangingPunct="1">
              <a:defRPr/>
            </a:pPr>
            <a:r>
              <a:rPr lang="en-GB" dirty="0" smtClean="0"/>
              <a:t>Human Eye</a:t>
            </a:r>
          </a:p>
        </p:txBody>
      </p:sp>
      <p:pic>
        <p:nvPicPr>
          <p:cNvPr id="2053" name="Picture 1029" descr="Eye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0"/>
            <a:ext cx="55626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Text Box 1031"/>
          <p:cNvSpPr txBox="1">
            <a:spLocks noChangeArrowheads="1"/>
          </p:cNvSpPr>
          <p:nvPr/>
        </p:nvSpPr>
        <p:spPr bwMode="auto">
          <a:xfrm>
            <a:off x="578068" y="3581400"/>
            <a:ext cx="30033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50000"/>
              </a:spcBef>
              <a:spcAft>
                <a:spcPct val="0"/>
              </a:spcAft>
            </a:pPr>
            <a:r>
              <a:rPr lang="en-GB" dirty="0" smtClean="0">
                <a:solidFill>
                  <a:srgbClr val="FFFFFF"/>
                </a:solidFill>
              </a:rPr>
              <a:t>The eye is an extension of the brain</a:t>
            </a:r>
          </a:p>
        </p:txBody>
      </p:sp>
      <p:sp>
        <p:nvSpPr>
          <p:cNvPr id="7" name="TextBox 6"/>
          <p:cNvSpPr txBox="1"/>
          <p:nvPr/>
        </p:nvSpPr>
        <p:spPr>
          <a:xfrm>
            <a:off x="6553200" y="6547493"/>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20558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Sensitivity</a:t>
            </a:r>
          </a:p>
        </p:txBody>
      </p:sp>
      <p:sp>
        <p:nvSpPr>
          <p:cNvPr id="15363" name="Rectangle 3"/>
          <p:cNvSpPr>
            <a:spLocks noGrp="1" noChangeArrowheads="1"/>
          </p:cNvSpPr>
          <p:nvPr>
            <p:ph idx="1"/>
          </p:nvPr>
        </p:nvSpPr>
        <p:spPr/>
        <p:txBody>
          <a:bodyPr/>
          <a:lstStyle/>
          <a:p>
            <a:pPr eaLnBrk="1" hangingPunct="1">
              <a:lnSpc>
                <a:spcPct val="90000"/>
              </a:lnSpc>
            </a:pPr>
            <a:r>
              <a:rPr lang="en-US" b="1" dirty="0" smtClean="0">
                <a:solidFill>
                  <a:srgbClr val="FF0000"/>
                </a:solidFill>
              </a:rPr>
              <a:t>Cones</a:t>
            </a:r>
            <a:r>
              <a:rPr lang="en-US" dirty="0" smtClean="0"/>
              <a:t>: slow, fine grain, like color film. </a:t>
            </a:r>
          </a:p>
          <a:p>
            <a:pPr lvl="1" eaLnBrk="1" hangingPunct="1">
              <a:lnSpc>
                <a:spcPct val="90000"/>
              </a:lnSpc>
            </a:pPr>
            <a:r>
              <a:rPr lang="en-US" dirty="0" smtClean="0"/>
              <a:t>Need high level of light</a:t>
            </a:r>
          </a:p>
          <a:p>
            <a:pPr lvl="1" eaLnBrk="1" hangingPunct="1">
              <a:lnSpc>
                <a:spcPct val="90000"/>
              </a:lnSpc>
            </a:pPr>
            <a:r>
              <a:rPr lang="en-US" dirty="0" smtClean="0"/>
              <a:t>High density, high resolution. </a:t>
            </a:r>
          </a:p>
          <a:p>
            <a:pPr eaLnBrk="1" hangingPunct="1">
              <a:lnSpc>
                <a:spcPct val="90000"/>
              </a:lnSpc>
            </a:pPr>
            <a:r>
              <a:rPr lang="en-US" b="1" dirty="0" smtClean="0">
                <a:solidFill>
                  <a:srgbClr val="FF0000"/>
                </a:solidFill>
              </a:rPr>
              <a:t>Rods</a:t>
            </a:r>
            <a:r>
              <a:rPr lang="en-US" dirty="0" smtClean="0"/>
              <a:t>: fast, coarse grain, black &amp; white film</a:t>
            </a:r>
          </a:p>
          <a:p>
            <a:pPr lvl="1" eaLnBrk="1" hangingPunct="1">
              <a:lnSpc>
                <a:spcPct val="90000"/>
              </a:lnSpc>
            </a:pPr>
            <a:r>
              <a:rPr lang="en-US" dirty="0" smtClean="0"/>
              <a:t>Low level of light</a:t>
            </a:r>
          </a:p>
          <a:p>
            <a:pPr lvl="1" eaLnBrk="1" hangingPunct="1">
              <a:lnSpc>
                <a:spcPct val="90000"/>
              </a:lnSpc>
              <a:buFont typeface="Wingdings" pitchFamily="2" charset="2"/>
              <a:buNone/>
            </a:pPr>
            <a:r>
              <a:rPr lang="en-US" dirty="0" smtClean="0"/>
              <a:t>No color is obvious. </a:t>
            </a:r>
          </a:p>
        </p:txBody>
      </p:sp>
    </p:spTree>
    <p:extLst>
      <p:ext uri="{BB962C8B-B14F-4D97-AF65-F5344CB8AC3E}">
        <p14:creationId xmlns:p14="http://schemas.microsoft.com/office/powerpoint/2010/main" val="665873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solidFill>
                  <a:srgbClr val="FF0000"/>
                </a:solidFill>
              </a:rPr>
              <a:t>Accommodation</a:t>
            </a:r>
            <a:endParaRPr lang="en-US" smtClean="0"/>
          </a:p>
        </p:txBody>
      </p:sp>
      <p:sp>
        <p:nvSpPr>
          <p:cNvPr id="8195" name="Rectangle 3"/>
          <p:cNvSpPr>
            <a:spLocks noGrp="1" noChangeArrowheads="1"/>
          </p:cNvSpPr>
          <p:nvPr>
            <p:ph idx="1"/>
          </p:nvPr>
        </p:nvSpPr>
        <p:spPr/>
        <p:txBody>
          <a:bodyPr/>
          <a:lstStyle/>
          <a:p>
            <a:pPr eaLnBrk="1" hangingPunct="1"/>
            <a:r>
              <a:rPr lang="en-US" sz="2800" dirty="0" smtClean="0"/>
              <a:t>The eye focusing is not done by change the distance between the lens and retina</a:t>
            </a:r>
            <a:r>
              <a:rPr lang="en-US" dirty="0" smtClean="0"/>
              <a:t>. </a:t>
            </a:r>
            <a:r>
              <a:rPr lang="en-US" sz="2800" dirty="0" smtClean="0"/>
              <a:t>Rather, it is done by </a:t>
            </a:r>
            <a:r>
              <a:rPr lang="en-US" sz="2800" dirty="0" smtClean="0">
                <a:solidFill>
                  <a:srgbClr val="FF0000"/>
                </a:solidFill>
              </a:rPr>
              <a:t>changing the focal length of the </a:t>
            </a:r>
            <a:r>
              <a:rPr lang="en-US" sz="2800" dirty="0" err="1" smtClean="0">
                <a:solidFill>
                  <a:srgbClr val="FF0000"/>
                </a:solidFill>
              </a:rPr>
              <a:t>eyelens</a:t>
            </a:r>
            <a:r>
              <a:rPr lang="en-US" sz="2800" dirty="0" smtClean="0"/>
              <a:t>!  </a:t>
            </a:r>
            <a:r>
              <a:rPr lang="en-US" sz="2800" dirty="0" err="1" smtClean="0"/>
              <a:t>Ciliary</a:t>
            </a:r>
            <a:r>
              <a:rPr lang="en-US" sz="2800" dirty="0" smtClean="0"/>
              <a:t> muscles help to change the shape of the lens: accommodation. </a:t>
            </a:r>
            <a:endParaRPr lang="en-US" dirty="0" smtClean="0"/>
          </a:p>
          <a:p>
            <a:pPr lvl="1" eaLnBrk="1" hangingPunct="1"/>
            <a:r>
              <a:rPr lang="en-US" sz="2400" dirty="0" smtClean="0">
                <a:solidFill>
                  <a:srgbClr val="FF0000"/>
                </a:solidFill>
              </a:rPr>
              <a:t>Muscles relax, </a:t>
            </a:r>
            <a:r>
              <a:rPr lang="en-US" sz="2400" dirty="0" smtClean="0"/>
              <a:t>long focal length, see objects far way;  </a:t>
            </a:r>
            <a:r>
              <a:rPr lang="en-US" sz="2400" dirty="0" smtClean="0">
                <a:solidFill>
                  <a:srgbClr val="FF0000"/>
                </a:solidFill>
              </a:rPr>
              <a:t>Muscles tense</a:t>
            </a:r>
            <a:r>
              <a:rPr lang="en-US" sz="2400" dirty="0" smtClean="0"/>
              <a:t>, short focal length see objects close. </a:t>
            </a:r>
          </a:p>
          <a:p>
            <a:pPr lvl="1" eaLnBrk="1" hangingPunct="1"/>
            <a:r>
              <a:rPr lang="en-US" sz="2400" dirty="0" smtClean="0"/>
              <a:t>Normal eyes can see 25cm to infinity, however, if the cornea bulges too much or too little. The accommodation does not help. (myopia or hyperopia)</a:t>
            </a:r>
          </a:p>
          <a:p>
            <a:pPr eaLnBrk="1" hangingPunct="1"/>
            <a:endParaRPr lang="en-US" dirty="0" smtClean="0"/>
          </a:p>
        </p:txBody>
      </p:sp>
    </p:spTree>
    <p:extLst>
      <p:ext uri="{BB962C8B-B14F-4D97-AF65-F5344CB8AC3E}">
        <p14:creationId xmlns:p14="http://schemas.microsoft.com/office/powerpoint/2010/main" val="934774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a:xfrm>
            <a:off x="685800" y="457200"/>
            <a:ext cx="3124200" cy="1143000"/>
          </a:xfrm>
        </p:spPr>
        <p:txBody>
          <a:bodyPr/>
          <a:lstStyle/>
          <a:p>
            <a:pPr eaLnBrk="1" hangingPunct="1">
              <a:defRPr/>
            </a:pPr>
            <a:r>
              <a:rPr lang="en-GB" smtClean="0"/>
              <a:t>Focusing on objects</a:t>
            </a:r>
          </a:p>
        </p:txBody>
      </p:sp>
      <p:sp>
        <p:nvSpPr>
          <p:cNvPr id="1027" name="Rectangle 3"/>
          <p:cNvSpPr>
            <a:spLocks noGrp="1" noChangeArrowheads="1"/>
          </p:cNvSpPr>
          <p:nvPr>
            <p:ph type="body" sz="half" idx="1"/>
          </p:nvPr>
        </p:nvSpPr>
        <p:spPr>
          <a:xfrm>
            <a:off x="533400" y="2514600"/>
            <a:ext cx="2743200" cy="1828800"/>
          </a:xfrm>
        </p:spPr>
        <p:txBody>
          <a:bodyPr/>
          <a:lstStyle/>
          <a:p>
            <a:pPr eaLnBrk="1" hangingPunct="1"/>
            <a:r>
              <a:rPr lang="en-GB" sz="2800" smtClean="0"/>
              <a:t>The lens and cornea focus the light on the retina</a:t>
            </a:r>
          </a:p>
          <a:p>
            <a:pPr eaLnBrk="1" hangingPunct="1"/>
            <a:endParaRPr lang="en-GB" sz="2800" smtClean="0"/>
          </a:p>
        </p:txBody>
      </p:sp>
      <p:pic>
        <p:nvPicPr>
          <p:cNvPr id="1029" name="Picture 5" descr="eye foc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990600"/>
            <a:ext cx="5029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6431791"/>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2344714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381000"/>
            <a:ext cx="7772400" cy="1143000"/>
          </a:xfrm>
        </p:spPr>
        <p:txBody>
          <a:bodyPr/>
          <a:lstStyle/>
          <a:p>
            <a:pPr eaLnBrk="1" hangingPunct="1"/>
            <a:r>
              <a:rPr lang="en-US" sz="4000" smtClean="0">
                <a:solidFill>
                  <a:srgbClr val="FF0000"/>
                </a:solidFill>
              </a:rPr>
              <a:t>Focusing </a:t>
            </a:r>
          </a:p>
        </p:txBody>
      </p:sp>
      <p:sp>
        <p:nvSpPr>
          <p:cNvPr id="7171" name="Rectangle 3"/>
          <p:cNvSpPr>
            <a:spLocks noGrp="1" noChangeArrowheads="1"/>
          </p:cNvSpPr>
          <p:nvPr>
            <p:ph idx="1"/>
          </p:nvPr>
        </p:nvSpPr>
        <p:spPr>
          <a:xfrm>
            <a:off x="647700" y="1752600"/>
            <a:ext cx="8039100" cy="4876800"/>
          </a:xfrm>
        </p:spPr>
        <p:txBody>
          <a:bodyPr/>
          <a:lstStyle/>
          <a:p>
            <a:pPr eaLnBrk="1" hangingPunct="1"/>
            <a:r>
              <a:rPr lang="en-US" sz="2800" dirty="0" smtClean="0"/>
              <a:t>The cornea and </a:t>
            </a:r>
            <a:r>
              <a:rPr lang="en-US" sz="2800" dirty="0" err="1" smtClean="0"/>
              <a:t>eyelens</a:t>
            </a:r>
            <a:r>
              <a:rPr lang="en-US" sz="2800" dirty="0" smtClean="0"/>
              <a:t> form a compound lens system, producing a </a:t>
            </a:r>
            <a:r>
              <a:rPr lang="en-US" sz="2800" i="1" dirty="0" smtClean="0"/>
              <a:t>real</a:t>
            </a:r>
            <a:r>
              <a:rPr lang="en-US" sz="2800" dirty="0" smtClean="0"/>
              <a:t> </a:t>
            </a:r>
            <a:r>
              <a:rPr lang="en-US" sz="2800" i="1" dirty="0" smtClean="0"/>
              <a:t>inverted</a:t>
            </a:r>
            <a:r>
              <a:rPr lang="en-US" sz="2800" dirty="0" smtClean="0"/>
              <a:t> image on the retina.</a:t>
            </a:r>
          </a:p>
          <a:p>
            <a:pPr lvl="1" eaLnBrk="1" hangingPunct="1"/>
            <a:r>
              <a:rPr lang="en-US" sz="2400" dirty="0" smtClean="0">
                <a:solidFill>
                  <a:srgbClr val="FF0000"/>
                </a:solidFill>
              </a:rPr>
              <a:t>From air to cornea</a:t>
            </a:r>
            <a:r>
              <a:rPr lang="en-US" sz="2400" dirty="0" smtClean="0"/>
              <a:t> (n=1.376): large bending, the main focusing.</a:t>
            </a:r>
          </a:p>
          <a:p>
            <a:pPr lvl="1" eaLnBrk="1" hangingPunct="1"/>
            <a:r>
              <a:rPr lang="en-US" sz="2400" dirty="0" smtClean="0">
                <a:solidFill>
                  <a:srgbClr val="FF0000"/>
                </a:solidFill>
              </a:rPr>
              <a:t>From cornea to </a:t>
            </a:r>
            <a:r>
              <a:rPr lang="en-US" sz="2400" dirty="0" err="1" smtClean="0">
                <a:solidFill>
                  <a:srgbClr val="FF0000"/>
                </a:solidFill>
              </a:rPr>
              <a:t>eyelens</a:t>
            </a:r>
            <a:r>
              <a:rPr lang="en-US" sz="2400" dirty="0" smtClean="0">
                <a:solidFill>
                  <a:srgbClr val="FF0000"/>
                </a:solidFill>
              </a:rPr>
              <a:t> </a:t>
            </a:r>
            <a:r>
              <a:rPr lang="en-US" sz="2400" dirty="0" smtClean="0"/>
              <a:t>(n=1.406), less focusing power. (</a:t>
            </a:r>
            <a:r>
              <a:rPr lang="en-US" sz="2400" dirty="0" err="1" smtClean="0"/>
              <a:t>Eyelens</a:t>
            </a:r>
            <a:r>
              <a:rPr lang="en-US" sz="2400" dirty="0" smtClean="0"/>
              <a:t> can develop white cloudiness when getting old: Cataracts.)</a:t>
            </a:r>
          </a:p>
          <a:p>
            <a:pPr eaLnBrk="1" hangingPunct="1"/>
            <a:r>
              <a:rPr lang="en-US" sz="2800" dirty="0" smtClean="0"/>
              <a:t>The eye has a limited depth of field. We cannot see things close and far at the same time.</a:t>
            </a:r>
          </a:p>
        </p:txBody>
      </p:sp>
    </p:spTree>
    <p:extLst>
      <p:ext uri="{BB962C8B-B14F-4D97-AF65-F5344CB8AC3E}">
        <p14:creationId xmlns:p14="http://schemas.microsoft.com/office/powerpoint/2010/main" val="27855379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GB" smtClean="0"/>
              <a:t>Bending light</a:t>
            </a:r>
          </a:p>
        </p:txBody>
      </p:sp>
      <p:sp>
        <p:nvSpPr>
          <p:cNvPr id="10243" name="Rectangle 3"/>
          <p:cNvSpPr>
            <a:spLocks noGrp="1" noChangeArrowheads="1"/>
          </p:cNvSpPr>
          <p:nvPr>
            <p:ph type="body" sz="half" idx="1"/>
          </p:nvPr>
        </p:nvSpPr>
        <p:spPr/>
        <p:txBody>
          <a:bodyPr/>
          <a:lstStyle/>
          <a:p>
            <a:pPr eaLnBrk="1" hangingPunct="1"/>
            <a:r>
              <a:rPr lang="en-GB" sz="2800" smtClean="0"/>
              <a:t>Light is refracted and bent to focus it as it passes through the lens</a:t>
            </a:r>
          </a:p>
          <a:p>
            <a:pPr eaLnBrk="1" hangingPunct="1"/>
            <a:r>
              <a:rPr lang="en-GB" sz="2800" smtClean="0"/>
              <a:t>Lens thickness can be changed so the amount of bending is changed</a:t>
            </a:r>
          </a:p>
        </p:txBody>
      </p:sp>
      <p:pic>
        <p:nvPicPr>
          <p:cNvPr id="10244" name="Picture 6" descr="lens focus"/>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648200" y="1905000"/>
            <a:ext cx="3810000" cy="3122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p:cNvSpPr txBox="1"/>
          <p:nvPr/>
        </p:nvSpPr>
        <p:spPr>
          <a:xfrm>
            <a:off x="6477000" y="6431791"/>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2359562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GB" smtClean="0"/>
              <a:t>Near vision</a:t>
            </a:r>
          </a:p>
        </p:txBody>
      </p:sp>
      <p:sp>
        <p:nvSpPr>
          <p:cNvPr id="9219" name="Rectangle 3"/>
          <p:cNvSpPr>
            <a:spLocks noGrp="1" noChangeArrowheads="1"/>
          </p:cNvSpPr>
          <p:nvPr>
            <p:ph type="body" sz="half" idx="1"/>
          </p:nvPr>
        </p:nvSpPr>
        <p:spPr>
          <a:xfrm>
            <a:off x="381000" y="1828800"/>
            <a:ext cx="2590800" cy="4267200"/>
          </a:xfrm>
        </p:spPr>
        <p:txBody>
          <a:bodyPr/>
          <a:lstStyle/>
          <a:p>
            <a:pPr eaLnBrk="1" hangingPunct="1"/>
            <a:r>
              <a:rPr lang="en-GB" smtClean="0"/>
              <a:t> to bend the light more to focus it</a:t>
            </a:r>
          </a:p>
          <a:p>
            <a:pPr eaLnBrk="1" hangingPunct="1">
              <a:buFont typeface="Wingdings" pitchFamily="2" charset="2"/>
              <a:buNone/>
            </a:pPr>
            <a:endParaRPr lang="en-GB" smtClean="0"/>
          </a:p>
          <a:p>
            <a:pPr eaLnBrk="1" hangingPunct="1"/>
            <a:r>
              <a:rPr lang="en-GB" smtClean="0"/>
              <a:t>Fat lens needed</a:t>
            </a:r>
          </a:p>
        </p:txBody>
      </p:sp>
      <p:pic>
        <p:nvPicPr>
          <p:cNvPr id="9222" name="Picture 6" descr="eye focus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828800"/>
            <a:ext cx="59055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6431791"/>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1987387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GB" smtClean="0"/>
              <a:t>Distance vision</a:t>
            </a:r>
          </a:p>
        </p:txBody>
      </p:sp>
      <p:sp>
        <p:nvSpPr>
          <p:cNvPr id="10243" name="Rectangle 3"/>
          <p:cNvSpPr>
            <a:spLocks noGrp="1" noChangeArrowheads="1"/>
          </p:cNvSpPr>
          <p:nvPr>
            <p:ph type="body" sz="half" idx="1"/>
          </p:nvPr>
        </p:nvSpPr>
        <p:spPr>
          <a:xfrm>
            <a:off x="381000" y="1981200"/>
            <a:ext cx="3276600" cy="3505200"/>
          </a:xfrm>
        </p:spPr>
        <p:txBody>
          <a:bodyPr/>
          <a:lstStyle/>
          <a:p>
            <a:pPr eaLnBrk="1" hangingPunct="1">
              <a:lnSpc>
                <a:spcPct val="90000"/>
              </a:lnSpc>
            </a:pPr>
            <a:r>
              <a:rPr lang="en-GB" smtClean="0"/>
              <a:t>Rays enter the eye closer together</a:t>
            </a:r>
          </a:p>
          <a:p>
            <a:pPr eaLnBrk="1" hangingPunct="1">
              <a:lnSpc>
                <a:spcPct val="90000"/>
              </a:lnSpc>
            </a:pPr>
            <a:r>
              <a:rPr lang="en-GB" smtClean="0"/>
              <a:t>Need less bending</a:t>
            </a:r>
          </a:p>
          <a:p>
            <a:pPr eaLnBrk="1" hangingPunct="1">
              <a:lnSpc>
                <a:spcPct val="90000"/>
              </a:lnSpc>
            </a:pPr>
            <a:r>
              <a:rPr lang="en-GB" smtClean="0"/>
              <a:t>Thinner lens needed</a:t>
            </a:r>
          </a:p>
        </p:txBody>
      </p:sp>
      <p:pic>
        <p:nvPicPr>
          <p:cNvPr id="10245" name="Picture 5" descr="eyepar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981200"/>
            <a:ext cx="47244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6431791"/>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2694384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14400" y="0"/>
            <a:ext cx="7772400" cy="1143000"/>
          </a:xfrm>
        </p:spPr>
        <p:txBody>
          <a:bodyPr/>
          <a:lstStyle/>
          <a:p>
            <a:pPr eaLnBrk="1" hangingPunct="1">
              <a:defRPr/>
            </a:pPr>
            <a:r>
              <a:rPr lang="en-GB" smtClean="0"/>
              <a:t>Changing lens thickness</a:t>
            </a:r>
          </a:p>
        </p:txBody>
      </p:sp>
      <p:sp>
        <p:nvSpPr>
          <p:cNvPr id="11267" name="Rectangle 3"/>
          <p:cNvSpPr>
            <a:spLocks noGrp="1" noChangeArrowheads="1"/>
          </p:cNvSpPr>
          <p:nvPr>
            <p:ph type="body" sz="half" idx="1"/>
          </p:nvPr>
        </p:nvSpPr>
        <p:spPr>
          <a:xfrm>
            <a:off x="762000" y="990600"/>
            <a:ext cx="3810000" cy="1600200"/>
          </a:xfrm>
        </p:spPr>
        <p:txBody>
          <a:bodyPr/>
          <a:lstStyle/>
          <a:p>
            <a:pPr eaLnBrk="1" hangingPunct="1"/>
            <a:r>
              <a:rPr lang="en-GB" sz="2800" smtClean="0"/>
              <a:t>The lens is slightly elastic, its relaxed state is short and fat.</a:t>
            </a:r>
          </a:p>
          <a:p>
            <a:pPr eaLnBrk="1" hangingPunct="1"/>
            <a:endParaRPr lang="en-GB" sz="2800" smtClean="0"/>
          </a:p>
        </p:txBody>
      </p:sp>
      <p:sp>
        <p:nvSpPr>
          <p:cNvPr id="11270" name="Text Box 6"/>
          <p:cNvSpPr txBox="1">
            <a:spLocks noChangeArrowheads="1"/>
          </p:cNvSpPr>
          <p:nvPr/>
        </p:nvSpPr>
        <p:spPr bwMode="auto">
          <a:xfrm>
            <a:off x="5181600" y="990600"/>
            <a:ext cx="3962400"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20000"/>
              </a:spcBef>
              <a:spcAft>
                <a:spcPct val="0"/>
              </a:spcAft>
              <a:buClr>
                <a:srgbClr val="3366FF"/>
              </a:buClr>
              <a:buSzPct val="80000"/>
              <a:buFont typeface="Wingdings" pitchFamily="2" charset="2"/>
              <a:buChar char="l"/>
            </a:pPr>
            <a:r>
              <a:rPr lang="en-GB" sz="2800" smtClean="0">
                <a:solidFill>
                  <a:srgbClr val="FFFFFF"/>
                </a:solidFill>
              </a:rPr>
              <a:t>Cilary muscles are attached to the lens, when contracted they pull the lens thin</a:t>
            </a:r>
          </a:p>
          <a:p>
            <a:pPr eaLnBrk="1" fontAlgn="base" hangingPunct="1">
              <a:spcBef>
                <a:spcPct val="50000"/>
              </a:spcBef>
              <a:spcAft>
                <a:spcPct val="0"/>
              </a:spcAft>
            </a:pPr>
            <a:endParaRPr lang="en-GB" smtClean="0">
              <a:solidFill>
                <a:srgbClr val="FFFFFF"/>
              </a:solidFill>
            </a:endParaRPr>
          </a:p>
        </p:txBody>
      </p:sp>
      <p:pic>
        <p:nvPicPr>
          <p:cNvPr id="11271" name="Picture 7" descr="eye lens mov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895600"/>
            <a:ext cx="61722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477000" y="6431791"/>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1916334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solidFill>
                  <a:srgbClr val="FF0000"/>
                </a:solidFill>
              </a:rPr>
              <a:t>The Iris</a:t>
            </a:r>
          </a:p>
        </p:txBody>
      </p:sp>
      <p:sp>
        <p:nvSpPr>
          <p:cNvPr id="9219" name="Rectangle 3"/>
          <p:cNvSpPr>
            <a:spLocks noGrp="1" noChangeArrowheads="1"/>
          </p:cNvSpPr>
          <p:nvPr>
            <p:ph idx="1"/>
          </p:nvPr>
        </p:nvSpPr>
        <p:spPr/>
        <p:txBody>
          <a:bodyPr/>
          <a:lstStyle/>
          <a:p>
            <a:pPr eaLnBrk="1" hangingPunct="1"/>
            <a:r>
              <a:rPr lang="en-US" dirty="0" smtClean="0"/>
              <a:t>When it is full open, it is about f/2 and f/3. This happens at low light level.</a:t>
            </a:r>
          </a:p>
          <a:p>
            <a:pPr eaLnBrk="1" hangingPunct="1"/>
            <a:r>
              <a:rPr lang="en-US" dirty="0" smtClean="0"/>
              <a:t>When the iris has a small opening, it can cut down the light intensity by a factor of 20.</a:t>
            </a:r>
          </a:p>
          <a:p>
            <a:pPr eaLnBrk="1" hangingPunct="1"/>
            <a:r>
              <a:rPr lang="en-US" dirty="0" smtClean="0"/>
              <a:t>However, the main function of stopping down the iris is to increase the depth of field.</a:t>
            </a:r>
          </a:p>
        </p:txBody>
      </p:sp>
    </p:spTree>
    <p:extLst>
      <p:ext uri="{BB962C8B-B14F-4D97-AF65-F5344CB8AC3E}">
        <p14:creationId xmlns:p14="http://schemas.microsoft.com/office/powerpoint/2010/main" val="722424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304800"/>
            <a:ext cx="4038600" cy="1143000"/>
          </a:xfrm>
        </p:spPr>
        <p:txBody>
          <a:bodyPr/>
          <a:lstStyle/>
          <a:p>
            <a:pPr eaLnBrk="1" hangingPunct="1">
              <a:defRPr/>
            </a:pPr>
            <a:r>
              <a:rPr lang="en-GB" smtClean="0"/>
              <a:t>Controlling light levels</a:t>
            </a:r>
          </a:p>
        </p:txBody>
      </p:sp>
      <p:sp>
        <p:nvSpPr>
          <p:cNvPr id="13315" name="Rectangle 3"/>
          <p:cNvSpPr>
            <a:spLocks noGrp="1" noChangeArrowheads="1"/>
          </p:cNvSpPr>
          <p:nvPr>
            <p:ph type="body" sz="half" idx="1"/>
          </p:nvPr>
        </p:nvSpPr>
        <p:spPr>
          <a:xfrm>
            <a:off x="304800" y="1752600"/>
            <a:ext cx="3505200" cy="4114800"/>
          </a:xfrm>
        </p:spPr>
        <p:txBody>
          <a:bodyPr/>
          <a:lstStyle/>
          <a:p>
            <a:pPr eaLnBrk="1" hangingPunct="1"/>
            <a:r>
              <a:rPr lang="en-GB" sz="2800" smtClean="0"/>
              <a:t>Your eye are very sensitive and can be damaged by harsh light. </a:t>
            </a:r>
          </a:p>
          <a:p>
            <a:pPr eaLnBrk="1" hangingPunct="1"/>
            <a:r>
              <a:rPr lang="en-GB" sz="2800" smtClean="0"/>
              <a:t>Your iris controls light allowed into the eye by changing the size of the pupil</a:t>
            </a:r>
          </a:p>
        </p:txBody>
      </p:sp>
      <p:pic>
        <p:nvPicPr>
          <p:cNvPr id="13317" name="Picture 5" descr="eye front p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743200"/>
            <a:ext cx="5105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6" descr="eye pup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81000"/>
            <a:ext cx="18970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705600" y="6581001"/>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4"/>
              </a:rPr>
              <a:t>Source: www.pptpoint.om</a:t>
            </a:r>
            <a:endParaRPr lang="en-US" sz="1200" dirty="0" smtClean="0">
              <a:solidFill>
                <a:srgbClr val="FFFFFF"/>
              </a:solidFill>
            </a:endParaRPr>
          </a:p>
        </p:txBody>
      </p:sp>
    </p:spTree>
    <p:extLst>
      <p:ext uri="{BB962C8B-B14F-4D97-AF65-F5344CB8AC3E}">
        <p14:creationId xmlns:p14="http://schemas.microsoft.com/office/powerpoint/2010/main" val="26976837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609600"/>
            <a:ext cx="3124200" cy="1143000"/>
          </a:xfrm>
        </p:spPr>
        <p:txBody>
          <a:bodyPr/>
          <a:lstStyle/>
          <a:p>
            <a:pPr eaLnBrk="1" hangingPunct="1">
              <a:defRPr/>
            </a:pPr>
            <a:r>
              <a:rPr lang="en-GB" smtClean="0"/>
              <a:t>Eye brain proxomity</a:t>
            </a:r>
          </a:p>
        </p:txBody>
      </p:sp>
      <p:sp>
        <p:nvSpPr>
          <p:cNvPr id="6147" name="Rectangle 3"/>
          <p:cNvSpPr>
            <a:spLocks noGrp="1" noChangeArrowheads="1"/>
          </p:cNvSpPr>
          <p:nvPr>
            <p:ph type="body" idx="1"/>
          </p:nvPr>
        </p:nvSpPr>
        <p:spPr>
          <a:xfrm>
            <a:off x="685800" y="2438400"/>
            <a:ext cx="2819400" cy="3581400"/>
          </a:xfrm>
        </p:spPr>
        <p:txBody>
          <a:bodyPr/>
          <a:lstStyle/>
          <a:p>
            <a:pPr eaLnBrk="1" hangingPunct="1"/>
            <a:r>
              <a:rPr lang="en-GB" smtClean="0"/>
              <a:t>Can you see : </a:t>
            </a:r>
          </a:p>
          <a:p>
            <a:pPr eaLnBrk="1" hangingPunct="1"/>
            <a:endParaRPr lang="en-GB" smtClean="0"/>
          </a:p>
          <a:p>
            <a:pPr eaLnBrk="1" hangingPunct="1"/>
            <a:r>
              <a:rPr lang="en-GB" smtClean="0"/>
              <a:t>the optic nerve bundle?</a:t>
            </a:r>
          </a:p>
          <a:p>
            <a:pPr eaLnBrk="1" hangingPunct="1"/>
            <a:endParaRPr lang="en-GB" smtClean="0"/>
          </a:p>
          <a:p>
            <a:pPr eaLnBrk="1" hangingPunct="1"/>
            <a:r>
              <a:rPr lang="en-GB" smtClean="0"/>
              <a:t>Spinal cord?</a:t>
            </a:r>
          </a:p>
        </p:txBody>
      </p:sp>
      <p:pic>
        <p:nvPicPr>
          <p:cNvPr id="6148" name="Picture 4" descr="photo brain ey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700" y="609600"/>
            <a:ext cx="40767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477000" y="6431791"/>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153254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Processing Time</a:t>
            </a:r>
          </a:p>
        </p:txBody>
      </p:sp>
      <p:sp>
        <p:nvSpPr>
          <p:cNvPr id="20483" name="Rectangle 3"/>
          <p:cNvSpPr>
            <a:spLocks noGrp="1" noChangeArrowheads="1"/>
          </p:cNvSpPr>
          <p:nvPr>
            <p:ph idx="1"/>
          </p:nvPr>
        </p:nvSpPr>
        <p:spPr/>
        <p:txBody>
          <a:bodyPr/>
          <a:lstStyle/>
          <a:p>
            <a:pPr eaLnBrk="1" hangingPunct="1"/>
            <a:r>
              <a:rPr lang="en-US" b="1" smtClean="0">
                <a:solidFill>
                  <a:srgbClr val="FF0000"/>
                </a:solidFill>
              </a:rPr>
              <a:t>Latency:</a:t>
            </a:r>
            <a:r>
              <a:rPr lang="en-US" smtClean="0"/>
              <a:t> it takes a bit time for the cells in retina to respond to a flash of light.</a:t>
            </a:r>
          </a:p>
          <a:p>
            <a:pPr eaLnBrk="1" hangingPunct="1"/>
            <a:r>
              <a:rPr lang="en-US" b="1" smtClean="0">
                <a:solidFill>
                  <a:srgbClr val="FF0000"/>
                </a:solidFill>
              </a:rPr>
              <a:t>Persistence of response</a:t>
            </a:r>
            <a:r>
              <a:rPr lang="en-US" smtClean="0"/>
              <a:t>: the response does not stop at the instant the flash stops. </a:t>
            </a:r>
          </a:p>
          <a:p>
            <a:pPr lvl="1" eaLnBrk="1" hangingPunct="1"/>
            <a:r>
              <a:rPr lang="en-US" smtClean="0"/>
              <a:t>1/25 second at low intensity, 1/50 second at high intensity. </a:t>
            </a:r>
          </a:p>
          <a:p>
            <a:pPr lvl="1" eaLnBrk="1" hangingPunct="1"/>
            <a:r>
              <a:rPr lang="en-US" smtClean="0"/>
              <a:t>The persistence allows as to see moving things clearly.  </a:t>
            </a:r>
          </a:p>
        </p:txBody>
      </p:sp>
    </p:spTree>
    <p:extLst>
      <p:ext uri="{BB962C8B-B14F-4D97-AF65-F5344CB8AC3E}">
        <p14:creationId xmlns:p14="http://schemas.microsoft.com/office/powerpoint/2010/main" val="2171982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52450" y="207963"/>
            <a:ext cx="8229600" cy="1143000"/>
          </a:xfrm>
        </p:spPr>
        <p:txBody>
          <a:bodyPr/>
          <a:lstStyle/>
          <a:p>
            <a:pPr eaLnBrk="1" hangingPunct="1"/>
            <a:r>
              <a:rPr lang="en-US" sz="3600" smtClean="0"/>
              <a:t>Insect Eye</a:t>
            </a:r>
          </a:p>
        </p:txBody>
      </p:sp>
      <p:sp>
        <p:nvSpPr>
          <p:cNvPr id="54275" name="Rectangle 3"/>
          <p:cNvSpPr>
            <a:spLocks noGrp="1" noChangeArrowheads="1"/>
          </p:cNvSpPr>
          <p:nvPr>
            <p:ph type="body" idx="1"/>
          </p:nvPr>
        </p:nvSpPr>
        <p:spPr>
          <a:xfrm>
            <a:off x="762000" y="1619250"/>
            <a:ext cx="8229600" cy="4525963"/>
          </a:xfrm>
        </p:spPr>
        <p:txBody>
          <a:bodyPr/>
          <a:lstStyle/>
          <a:p>
            <a:pPr eaLnBrk="1" hangingPunct="1">
              <a:buFontTx/>
              <a:buNone/>
            </a:pPr>
            <a:r>
              <a:rPr lang="en-US" sz="2400" smtClean="0"/>
              <a:t>We make cameras that act “similar” to the human eye</a:t>
            </a:r>
          </a:p>
        </p:txBody>
      </p:sp>
      <p:pic>
        <p:nvPicPr>
          <p:cNvPr id="54276" name="Picture 6" descr="CpdEy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450" y="2490788"/>
            <a:ext cx="5791200"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fly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3" y="2514600"/>
            <a:ext cx="166687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8"/>
          <p:cNvSpPr>
            <a:spLocks noChangeArrowheads="1"/>
          </p:cNvSpPr>
          <p:nvPr/>
        </p:nvSpPr>
        <p:spPr bwMode="auto">
          <a:xfrm>
            <a:off x="1106488" y="4171950"/>
            <a:ext cx="546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latin typeface="Arial" charset="0"/>
              </a:rPr>
              <a:t>Fly</a:t>
            </a:r>
            <a:r>
              <a:rPr lang="en-US">
                <a:latin typeface="Arial" charset="0"/>
              </a:rPr>
              <a:t> </a:t>
            </a:r>
          </a:p>
        </p:txBody>
      </p:sp>
      <p:sp>
        <p:nvSpPr>
          <p:cNvPr id="54279" name="Rectangle 9"/>
          <p:cNvSpPr>
            <a:spLocks noChangeArrowheads="1"/>
          </p:cNvSpPr>
          <p:nvPr/>
        </p:nvSpPr>
        <p:spPr bwMode="auto">
          <a:xfrm>
            <a:off x="5354638" y="6286500"/>
            <a:ext cx="116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latin typeface="Arial" charset="0"/>
              </a:rPr>
              <a:t>Mosquito</a:t>
            </a:r>
            <a:r>
              <a:rPr lang="en-US">
                <a:latin typeface="Arial" charset="0"/>
              </a:rPr>
              <a:t> </a:t>
            </a:r>
          </a:p>
        </p:txBody>
      </p:sp>
    </p:spTree>
    <p:extLst>
      <p:ext uri="{BB962C8B-B14F-4D97-AF65-F5344CB8AC3E}">
        <p14:creationId xmlns:p14="http://schemas.microsoft.com/office/powerpoint/2010/main" val="2843565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04800"/>
            <a:ext cx="8153400" cy="769441"/>
          </a:xfrm>
          <a:prstGeom prst="rect">
            <a:avLst/>
          </a:prstGeom>
          <a:noFill/>
        </p:spPr>
        <p:txBody>
          <a:bodyPr wrap="square" rtlCol="0">
            <a:spAutoFit/>
          </a:bodyPr>
          <a:lstStyle/>
          <a:p>
            <a:pPr algn="ctr"/>
            <a:r>
              <a:rPr lang="en-US" sz="4400" b="1" dirty="0" smtClean="0">
                <a:solidFill>
                  <a:srgbClr val="FFFFCC"/>
                </a:solidFill>
                <a:latin typeface="Times New Roman" pitchFamily="18" charset="0"/>
                <a:cs typeface="Times New Roman" pitchFamily="18" charset="0"/>
              </a:rPr>
              <a:t>Understanding Optical Illusions</a:t>
            </a:r>
            <a:endParaRPr lang="en-US" sz="4400" b="1" dirty="0">
              <a:solidFill>
                <a:srgbClr val="FFFFCC"/>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3" cstate="print"/>
          <a:srcRect/>
          <a:stretch>
            <a:fillRect/>
          </a:stretch>
        </p:blipFill>
        <p:spPr bwMode="auto">
          <a:xfrm>
            <a:off x="2743200" y="1447800"/>
            <a:ext cx="3429000" cy="3396712"/>
          </a:xfrm>
          <a:prstGeom prst="rect">
            <a:avLst/>
          </a:prstGeom>
          <a:noFill/>
          <a:ln w="9525">
            <a:solidFill>
              <a:schemeClr val="tx1">
                <a:lumMod val="85000"/>
                <a:lumOff val="15000"/>
              </a:schemeClr>
            </a:solidFill>
            <a:miter lim="800000"/>
            <a:headEnd/>
            <a:tailEnd/>
          </a:ln>
        </p:spPr>
      </p:pic>
      <p:sp>
        <p:nvSpPr>
          <p:cNvPr id="7" name="TextBox 6"/>
          <p:cNvSpPr txBox="1"/>
          <p:nvPr/>
        </p:nvSpPr>
        <p:spPr>
          <a:xfrm>
            <a:off x="5715000" y="5725180"/>
            <a:ext cx="3200400" cy="1015663"/>
          </a:xfrm>
          <a:prstGeom prst="rect">
            <a:avLst/>
          </a:prstGeom>
          <a:noFill/>
        </p:spPr>
        <p:txBody>
          <a:bodyPr wrap="square" rtlCol="0">
            <a:spAutoFit/>
          </a:bodyPr>
          <a:lstStyle/>
          <a:p>
            <a:pPr algn="ctr"/>
            <a:r>
              <a:rPr lang="en-US" sz="2000" dirty="0" smtClean="0">
                <a:solidFill>
                  <a:srgbClr val="FFC000"/>
                </a:solidFill>
                <a:latin typeface="Times New Roman" pitchFamily="18" charset="0"/>
                <a:cs typeface="Times New Roman" pitchFamily="18" charset="0"/>
              </a:rPr>
              <a:t>The set of illusion slides presented below is from </a:t>
            </a:r>
            <a:r>
              <a:rPr lang="en-US" sz="2000" dirty="0" err="1" smtClean="0">
                <a:solidFill>
                  <a:srgbClr val="FFC000"/>
                </a:solidFill>
                <a:latin typeface="Times New Roman" pitchFamily="18" charset="0"/>
                <a:cs typeface="Times New Roman" pitchFamily="18" charset="0"/>
              </a:rPr>
              <a:t>Mohit</a:t>
            </a:r>
            <a:r>
              <a:rPr lang="en-US" sz="2000" dirty="0" smtClean="0">
                <a:solidFill>
                  <a:srgbClr val="FFC000"/>
                </a:solidFill>
                <a:latin typeface="Times New Roman" pitchFamily="18" charset="0"/>
                <a:cs typeface="Times New Roman" pitchFamily="18" charset="0"/>
              </a:rPr>
              <a:t> Gupta (Columbia) </a:t>
            </a:r>
            <a:endParaRPr lang="en-US" sz="20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Callout 23"/>
          <p:cNvSpPr/>
          <p:nvPr/>
        </p:nvSpPr>
        <p:spPr>
          <a:xfrm>
            <a:off x="838200" y="3962400"/>
            <a:ext cx="4343400" cy="914400"/>
          </a:xfrm>
          <a:prstGeom prst="wedgeEllipseCallout">
            <a:avLst>
              <a:gd name="adj1" fmla="val 40006"/>
              <a:gd name="adj2" fmla="val 70192"/>
            </a:avLst>
          </a:prstGeom>
          <a:solidFill>
            <a:srgbClr val="FFFFCC">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FFCC"/>
                </a:solidFill>
                <a:latin typeface="Times New Roman" pitchFamily="18" charset="0"/>
                <a:cs typeface="Times New Roman" pitchFamily="18" charset="0"/>
              </a:rPr>
              <a:t>Truth: But this is an           !</a:t>
            </a:r>
            <a:endParaRPr lang="en-US" sz="2000" dirty="0">
              <a:solidFill>
                <a:srgbClr val="FFFFCC"/>
              </a:solidFill>
              <a:latin typeface="Times New Roman" pitchFamily="18" charset="0"/>
              <a:cs typeface="Times New Roman" pitchFamily="18" charset="0"/>
            </a:endParaRPr>
          </a:p>
        </p:txBody>
      </p:sp>
      <p:pic>
        <p:nvPicPr>
          <p:cNvPr id="12" name="Picture 5" descr="MCj03971940000[1]"/>
          <p:cNvPicPr>
            <a:picLocks noChangeAspect="1" noChangeArrowheads="1"/>
          </p:cNvPicPr>
          <p:nvPr/>
        </p:nvPicPr>
        <p:blipFill>
          <a:blip r:embed="rId3"/>
          <a:srcRect/>
          <a:stretch>
            <a:fillRect/>
          </a:stretch>
        </p:blipFill>
        <p:spPr bwMode="auto">
          <a:xfrm>
            <a:off x="2971800" y="2016125"/>
            <a:ext cx="1239838" cy="1565275"/>
          </a:xfrm>
          <a:prstGeom prst="rect">
            <a:avLst/>
          </a:prstGeom>
          <a:noFill/>
        </p:spPr>
      </p:pic>
      <p:sp>
        <p:nvSpPr>
          <p:cNvPr id="2" name="TextBox 1"/>
          <p:cNvSpPr txBox="1"/>
          <p:nvPr/>
        </p:nvSpPr>
        <p:spPr>
          <a:xfrm>
            <a:off x="457200" y="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What are optical illusions?</a:t>
            </a:r>
            <a:endParaRPr lang="en-US" sz="4000" b="1" dirty="0">
              <a:solidFill>
                <a:srgbClr val="FFFFCC"/>
              </a:solidFill>
              <a:latin typeface="Times New Roman" pitchFamily="18" charset="0"/>
              <a:cs typeface="Times New Roman" pitchFamily="18" charset="0"/>
            </a:endParaRPr>
          </a:p>
        </p:txBody>
      </p:sp>
      <p:sp>
        <p:nvSpPr>
          <p:cNvPr id="7" name="Flowchart: Magnetic Disk 6"/>
          <p:cNvSpPr/>
          <p:nvPr/>
        </p:nvSpPr>
        <p:spPr>
          <a:xfrm>
            <a:off x="6248400" y="2168525"/>
            <a:ext cx="457200" cy="548640"/>
          </a:xfrm>
          <a:prstGeom prst="flowChartMagneticDisk">
            <a:avLst/>
          </a:prstGeom>
          <a:solidFill>
            <a:schemeClr val="accent6">
              <a:lumMod val="75000"/>
              <a:alpha val="68000"/>
            </a:schemeClr>
          </a:solidFill>
          <a:ln>
            <a:solidFill>
              <a:schemeClr val="accent6">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1" name="Rectangle 10"/>
          <p:cNvSpPr/>
          <p:nvPr/>
        </p:nvSpPr>
        <p:spPr>
          <a:xfrm>
            <a:off x="4191000" y="2073215"/>
            <a:ext cx="1981200" cy="400110"/>
          </a:xfrm>
          <a:prstGeom prst="rect">
            <a:avLst/>
          </a:prstGeom>
        </p:spPr>
        <p:txBody>
          <a:bodyPr wrap="square">
            <a:spAutoFit/>
          </a:bodyPr>
          <a:lstStyle/>
          <a:p>
            <a:pPr algn="ctr"/>
            <a:r>
              <a:rPr lang="en-US" sz="2000" dirty="0" smtClean="0">
                <a:solidFill>
                  <a:schemeClr val="accent6">
                    <a:lumMod val="75000"/>
                  </a:schemeClr>
                </a:solidFill>
                <a:latin typeface="Times New Roman" pitchFamily="18" charset="0"/>
                <a:cs typeface="Times New Roman" pitchFamily="18" charset="0"/>
              </a:rPr>
              <a:t>Light (Sensing)</a:t>
            </a:r>
            <a:endParaRPr lang="en-US" sz="2000" dirty="0">
              <a:solidFill>
                <a:schemeClr val="accent6">
                  <a:lumMod val="75000"/>
                </a:schemeClr>
              </a:solidFill>
              <a:latin typeface="Times New Roman" pitchFamily="18" charset="0"/>
              <a:cs typeface="Times New Roman" pitchFamily="18" charset="0"/>
            </a:endParaRPr>
          </a:p>
        </p:txBody>
      </p:sp>
      <p:cxnSp>
        <p:nvCxnSpPr>
          <p:cNvPr id="9" name="Straight Arrow Connector 8"/>
          <p:cNvCxnSpPr/>
          <p:nvPr/>
        </p:nvCxnSpPr>
        <p:spPr>
          <a:xfrm>
            <a:off x="3962400" y="2473325"/>
            <a:ext cx="2133600" cy="1588"/>
          </a:xfrm>
          <a:prstGeom prst="straightConnector1">
            <a:avLst/>
          </a:prstGeom>
          <a:ln w="19050">
            <a:solidFill>
              <a:schemeClr val="accent6">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6" name="Picture 11" descr="MCj03980750000[1]"/>
          <p:cNvPicPr>
            <a:picLocks noChangeAspect="1" noChangeArrowheads="1"/>
          </p:cNvPicPr>
          <p:nvPr/>
        </p:nvPicPr>
        <p:blipFill>
          <a:blip r:embed="rId4"/>
          <a:srcRect/>
          <a:stretch>
            <a:fillRect/>
          </a:stretch>
        </p:blipFill>
        <p:spPr bwMode="auto">
          <a:xfrm>
            <a:off x="3657600" y="4722812"/>
            <a:ext cx="1447800" cy="1525588"/>
          </a:xfrm>
          <a:prstGeom prst="rect">
            <a:avLst/>
          </a:prstGeom>
          <a:noFill/>
        </p:spPr>
      </p:pic>
      <p:pic>
        <p:nvPicPr>
          <p:cNvPr id="8195" name="Picture 3"/>
          <p:cNvPicPr>
            <a:picLocks noChangeAspect="1" noChangeArrowheads="1"/>
          </p:cNvPicPr>
          <p:nvPr/>
        </p:nvPicPr>
        <p:blipFill>
          <a:blip r:embed="rId5" cstate="print"/>
          <a:srcRect/>
          <a:stretch>
            <a:fillRect/>
          </a:stretch>
        </p:blipFill>
        <p:spPr bwMode="auto">
          <a:xfrm>
            <a:off x="3657600" y="4109499"/>
            <a:ext cx="609600" cy="614901"/>
          </a:xfrm>
          <a:prstGeom prst="rect">
            <a:avLst/>
          </a:prstGeom>
          <a:noFill/>
          <a:ln w="9525">
            <a:solidFill>
              <a:schemeClr val="tx1">
                <a:lumMod val="85000"/>
                <a:lumOff val="15000"/>
              </a:schemeClr>
            </a:solidFill>
            <a:miter lim="800000"/>
            <a:headEnd/>
            <a:tailEnd/>
          </a:ln>
          <a:effectLst/>
        </p:spPr>
      </p:pic>
      <p:sp>
        <p:nvSpPr>
          <p:cNvPr id="22" name="Rectangle 21"/>
          <p:cNvSpPr/>
          <p:nvPr/>
        </p:nvSpPr>
        <p:spPr>
          <a:xfrm>
            <a:off x="3200400" y="6172200"/>
            <a:ext cx="2438400" cy="461665"/>
          </a:xfrm>
          <a:prstGeom prst="rect">
            <a:avLst/>
          </a:prstGeom>
        </p:spPr>
        <p:txBody>
          <a:bodyPr wrap="square">
            <a:spAutoFit/>
          </a:bodyPr>
          <a:lstStyle/>
          <a:p>
            <a:pPr algn="ctr"/>
            <a:r>
              <a:rPr lang="en-US" sz="2400" dirty="0" smtClean="0">
                <a:solidFill>
                  <a:srgbClr val="FFFFCC"/>
                </a:solidFill>
                <a:latin typeface="Times New Roman" pitchFamily="18" charset="0"/>
                <a:cs typeface="Times New Roman" pitchFamily="18" charset="0"/>
              </a:rPr>
              <a:t>Oracle</a:t>
            </a:r>
            <a:endParaRPr lang="en-US" sz="2400" dirty="0">
              <a:solidFill>
                <a:srgbClr val="FFFFCC"/>
              </a:solidFill>
              <a:latin typeface="Times New Roman" pitchFamily="18" charset="0"/>
              <a:cs typeface="Times New Roman" pitchFamily="18" charset="0"/>
            </a:endParaRPr>
          </a:p>
        </p:txBody>
      </p:sp>
      <p:sp>
        <p:nvSpPr>
          <p:cNvPr id="23" name="Cloud Callout 22"/>
          <p:cNvSpPr/>
          <p:nvPr/>
        </p:nvSpPr>
        <p:spPr>
          <a:xfrm>
            <a:off x="762000" y="990600"/>
            <a:ext cx="3124200" cy="1143000"/>
          </a:xfrm>
          <a:prstGeom prst="cloudCallout">
            <a:avLst>
              <a:gd name="adj1" fmla="val 29936"/>
              <a:gd name="adj2" fmla="val 63526"/>
            </a:avLst>
          </a:prstGeom>
          <a:solidFill>
            <a:srgbClr val="FFFFC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rgbClr val="FFFFCC"/>
                </a:solidFill>
                <a:latin typeface="Times New Roman" pitchFamily="18" charset="0"/>
                <a:cs typeface="Times New Roman" pitchFamily="18" charset="0"/>
              </a:rPr>
              <a:t>Perception: I see</a:t>
            </a:r>
            <a:endParaRPr lang="en-US" sz="2000" dirty="0">
              <a:solidFill>
                <a:srgbClr val="FFFFCC"/>
              </a:solidFill>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6" cstate="print"/>
          <a:srcRect/>
          <a:stretch>
            <a:fillRect/>
          </a:stretch>
        </p:blipFill>
        <p:spPr bwMode="auto">
          <a:xfrm>
            <a:off x="3183467" y="1219200"/>
            <a:ext cx="778933" cy="609600"/>
          </a:xfrm>
          <a:prstGeom prst="rect">
            <a:avLst/>
          </a:prstGeom>
          <a:noFill/>
          <a:ln w="9525">
            <a:solidFill>
              <a:schemeClr val="tx1">
                <a:lumMod val="75000"/>
                <a:lumOff val="25000"/>
              </a:schemeClr>
            </a:solidFill>
            <a:miter lim="800000"/>
            <a:headEnd/>
            <a:tailEnd/>
          </a:ln>
          <a:effectLst/>
        </p:spPr>
      </p:pic>
      <p:sp>
        <p:nvSpPr>
          <p:cNvPr id="13" name="TextBox 12"/>
          <p:cNvSpPr txBox="1"/>
          <p:nvPr/>
        </p:nvSpPr>
        <p:spPr>
          <a:xfrm>
            <a:off x="5715000" y="5725180"/>
            <a:ext cx="3200400" cy="400110"/>
          </a:xfrm>
          <a:prstGeom prst="rect">
            <a:avLst/>
          </a:prstGeom>
          <a:noFill/>
        </p:spPr>
        <p:txBody>
          <a:bodyPr wrap="square" rtlCol="0">
            <a:spAutoFit/>
          </a:bodyPr>
          <a:lstStyle/>
          <a:p>
            <a:pPr algn="ctr"/>
            <a:r>
              <a:rPr lang="en-US" sz="2000" dirty="0" smtClean="0">
                <a:solidFill>
                  <a:srgbClr val="FFC000"/>
                </a:solidFill>
                <a:latin typeface="Times New Roman" pitchFamily="18" charset="0"/>
                <a:cs typeface="Times New Roman" pitchFamily="18" charset="0"/>
              </a:rPr>
              <a:t>Source: </a:t>
            </a:r>
            <a:r>
              <a:rPr lang="en-US" sz="2000" dirty="0" err="1" smtClean="0">
                <a:solidFill>
                  <a:srgbClr val="FFC000"/>
                </a:solidFill>
                <a:latin typeface="Times New Roman" pitchFamily="18" charset="0"/>
                <a:cs typeface="Times New Roman" pitchFamily="18" charset="0"/>
              </a:rPr>
              <a:t>Mohit</a:t>
            </a:r>
            <a:r>
              <a:rPr lang="en-US" sz="2000" dirty="0" smtClean="0">
                <a:solidFill>
                  <a:srgbClr val="FFC000"/>
                </a:solidFill>
                <a:latin typeface="Times New Roman" pitchFamily="18" charset="0"/>
                <a:cs typeface="Times New Roman" pitchFamily="18" charset="0"/>
              </a:rPr>
              <a:t> Gupta</a:t>
            </a:r>
            <a:endParaRPr lang="en-US" sz="20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srcRect/>
          <a:stretch>
            <a:fillRect/>
          </a:stretch>
        </p:blipFill>
        <p:spPr bwMode="auto">
          <a:xfrm>
            <a:off x="400050" y="2057400"/>
            <a:ext cx="8286750" cy="3318001"/>
          </a:xfrm>
          <a:prstGeom prst="rect">
            <a:avLst/>
          </a:prstGeom>
          <a:noFill/>
          <a:ln w="9525">
            <a:noFill/>
            <a:miter lim="800000"/>
            <a:headEnd/>
            <a:tailEnd/>
          </a:ln>
          <a:effectLst/>
        </p:spPr>
      </p:pic>
      <p:sp>
        <p:nvSpPr>
          <p:cNvPr id="4" name="TextBox 3"/>
          <p:cNvSpPr txBox="1"/>
          <p:nvPr/>
        </p:nvSpPr>
        <p:spPr>
          <a:xfrm>
            <a:off x="457200" y="54114"/>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Optical Illusion in Nature</a:t>
            </a:r>
            <a:endParaRPr lang="en-US" sz="4000" b="1" dirty="0">
              <a:solidFill>
                <a:srgbClr val="FFFFCC"/>
              </a:solidFill>
              <a:latin typeface="Times New Roman" pitchFamily="18" charset="0"/>
              <a:cs typeface="Times New Roman" pitchFamily="18" charset="0"/>
            </a:endParaRPr>
          </a:p>
        </p:txBody>
      </p:sp>
      <p:sp>
        <p:nvSpPr>
          <p:cNvPr id="5" name="Rectangle 4"/>
          <p:cNvSpPr/>
          <p:nvPr/>
        </p:nvSpPr>
        <p:spPr>
          <a:xfrm>
            <a:off x="1219200" y="6550223"/>
            <a:ext cx="7924800" cy="307777"/>
          </a:xfrm>
          <a:prstGeom prst="rect">
            <a:avLst/>
          </a:prstGeom>
        </p:spPr>
        <p:txBody>
          <a:bodyPr wrap="square">
            <a:spAutoFit/>
          </a:bodyPr>
          <a:lstStyle/>
          <a:p>
            <a:pPr algn="r"/>
            <a:r>
              <a:rPr lang="en-US" sz="1400" dirty="0" smtClean="0">
                <a:solidFill>
                  <a:schemeClr val="tx1">
                    <a:lumMod val="65000"/>
                    <a:lumOff val="35000"/>
                  </a:schemeClr>
                </a:solidFill>
                <a:latin typeface="Times New Roman" pitchFamily="18" charset="0"/>
                <a:cs typeface="Times New Roman" pitchFamily="18" charset="0"/>
              </a:rPr>
              <a:t>Image Courtesy: http://apollo.lsc.vsc.edu/classes/met130/notes/chapter19/graphics/infer_mirage_road.jpg</a:t>
            </a:r>
            <a:endParaRPr lang="en-US" sz="1400" dirty="0">
              <a:solidFill>
                <a:schemeClr val="tx1">
                  <a:lumMod val="65000"/>
                  <a:lumOff val="35000"/>
                </a:schemeClr>
              </a:solidFill>
              <a:latin typeface="Times New Roman" pitchFamily="18" charset="0"/>
              <a:cs typeface="Times New Roman" pitchFamily="18" charset="0"/>
            </a:endParaRPr>
          </a:p>
        </p:txBody>
      </p:sp>
      <p:sp>
        <p:nvSpPr>
          <p:cNvPr id="6" name="TextBox 5"/>
          <p:cNvSpPr txBox="1"/>
          <p:nvPr/>
        </p:nvSpPr>
        <p:spPr>
          <a:xfrm>
            <a:off x="5715000" y="5725180"/>
            <a:ext cx="3200400" cy="400110"/>
          </a:xfrm>
          <a:prstGeom prst="rect">
            <a:avLst/>
          </a:prstGeom>
          <a:noFill/>
        </p:spPr>
        <p:txBody>
          <a:bodyPr wrap="square" rtlCol="0">
            <a:spAutoFit/>
          </a:bodyPr>
          <a:lstStyle/>
          <a:p>
            <a:pPr algn="ctr"/>
            <a:r>
              <a:rPr lang="en-US" sz="2000" dirty="0" smtClean="0">
                <a:solidFill>
                  <a:srgbClr val="FFC000"/>
                </a:solidFill>
                <a:latin typeface="Times New Roman" pitchFamily="18" charset="0"/>
                <a:cs typeface="Times New Roman" pitchFamily="18" charset="0"/>
              </a:rPr>
              <a:t>Source: </a:t>
            </a:r>
            <a:r>
              <a:rPr lang="en-US" sz="2000" dirty="0" err="1" smtClean="0">
                <a:solidFill>
                  <a:srgbClr val="FFC000"/>
                </a:solidFill>
                <a:latin typeface="Times New Roman" pitchFamily="18" charset="0"/>
                <a:cs typeface="Times New Roman" pitchFamily="18" charset="0"/>
              </a:rPr>
              <a:t>Mohit</a:t>
            </a:r>
            <a:r>
              <a:rPr lang="en-US" sz="2000" dirty="0" smtClean="0">
                <a:solidFill>
                  <a:srgbClr val="FFC000"/>
                </a:solidFill>
                <a:latin typeface="Times New Roman" pitchFamily="18" charset="0"/>
                <a:cs typeface="Times New Roman" pitchFamily="18" charset="0"/>
              </a:rPr>
              <a:t> Gupta</a:t>
            </a:r>
            <a:endParaRPr lang="en-US" sz="20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838200" y="533400"/>
            <a:ext cx="7315200" cy="5852160"/>
          </a:xfrm>
          <a:prstGeom prst="rect">
            <a:avLst/>
          </a:prstGeom>
          <a:noFill/>
          <a:ln w="9525">
            <a:noFill/>
            <a:miter lim="800000"/>
            <a:headEnd/>
            <a:tailEnd/>
          </a:ln>
          <a:effectLst/>
        </p:spPr>
      </p:pic>
      <p:sp>
        <p:nvSpPr>
          <p:cNvPr id="3" name="TextBox 2"/>
          <p:cNvSpPr txBox="1"/>
          <p:nvPr/>
        </p:nvSpPr>
        <p:spPr>
          <a:xfrm>
            <a:off x="0" y="-76200"/>
            <a:ext cx="9144000" cy="707886"/>
          </a:xfrm>
          <a:prstGeom prst="rect">
            <a:avLst/>
          </a:prstGeom>
          <a:noFill/>
        </p:spPr>
        <p:txBody>
          <a:bodyPr wrap="square" rtlCol="0">
            <a:spAutoFit/>
          </a:bodyPr>
          <a:lstStyle/>
          <a:p>
            <a:pPr algn="ctr"/>
            <a:r>
              <a:rPr lang="en-US" sz="4000" b="1" dirty="0" err="1" smtClean="0">
                <a:solidFill>
                  <a:srgbClr val="FFFFCC"/>
                </a:solidFill>
                <a:latin typeface="Times New Roman" pitchFamily="18" charset="0"/>
                <a:cs typeface="Times New Roman" pitchFamily="18" charset="0"/>
              </a:rPr>
              <a:t>Anamorphoses</a:t>
            </a:r>
            <a:endParaRPr lang="en-US" sz="4000" b="1" dirty="0">
              <a:solidFill>
                <a:srgbClr val="FFFFCC"/>
              </a:solidFill>
              <a:latin typeface="Times New Roman" pitchFamily="18" charset="0"/>
              <a:cs typeface="Times New Roman" pitchFamily="18" charset="0"/>
            </a:endParaRPr>
          </a:p>
        </p:txBody>
      </p:sp>
    </p:spTree>
    <p:extLst>
      <p:ext uri="{BB962C8B-B14F-4D97-AF65-F5344CB8AC3E}">
        <p14:creationId xmlns:p14="http://schemas.microsoft.com/office/powerpoint/2010/main" val="7379313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85800" y="762000"/>
            <a:ext cx="7696200" cy="5255405"/>
          </a:xfrm>
          <a:prstGeom prst="rect">
            <a:avLst/>
          </a:prstGeom>
          <a:noFill/>
          <a:ln w="9525">
            <a:noFill/>
            <a:miter lim="800000"/>
            <a:headEnd/>
            <a:tailEnd/>
          </a:ln>
          <a:effectLst/>
        </p:spPr>
      </p:pic>
      <p:sp>
        <p:nvSpPr>
          <p:cNvPr id="3" name="TextBox 2"/>
          <p:cNvSpPr txBox="1"/>
          <p:nvPr/>
        </p:nvSpPr>
        <p:spPr>
          <a:xfrm>
            <a:off x="5715000" y="6000690"/>
            <a:ext cx="3200400" cy="400110"/>
          </a:xfrm>
          <a:prstGeom prst="rect">
            <a:avLst/>
          </a:prstGeom>
          <a:noFill/>
        </p:spPr>
        <p:txBody>
          <a:bodyPr wrap="square" rtlCol="0">
            <a:spAutoFit/>
          </a:bodyPr>
          <a:lstStyle/>
          <a:p>
            <a:pPr algn="ctr"/>
            <a:r>
              <a:rPr lang="en-US" sz="2000" dirty="0" smtClean="0">
                <a:solidFill>
                  <a:srgbClr val="FFC000"/>
                </a:solidFill>
                <a:latin typeface="Times New Roman" pitchFamily="18" charset="0"/>
                <a:cs typeface="Times New Roman" pitchFamily="18" charset="0"/>
              </a:rPr>
              <a:t>Source: </a:t>
            </a:r>
            <a:r>
              <a:rPr lang="en-US" sz="2000" dirty="0" err="1" smtClean="0">
                <a:solidFill>
                  <a:srgbClr val="FFC000"/>
                </a:solidFill>
                <a:latin typeface="Times New Roman" pitchFamily="18" charset="0"/>
                <a:cs typeface="Times New Roman" pitchFamily="18" charset="0"/>
              </a:rPr>
              <a:t>Mohit</a:t>
            </a:r>
            <a:r>
              <a:rPr lang="en-US" sz="2000" dirty="0" smtClean="0">
                <a:solidFill>
                  <a:srgbClr val="FFC000"/>
                </a:solidFill>
                <a:latin typeface="Times New Roman" pitchFamily="18" charset="0"/>
                <a:cs typeface="Times New Roman" pitchFamily="18" charset="0"/>
              </a:rPr>
              <a:t> Gupta</a:t>
            </a:r>
            <a:endParaRPr lang="en-US" sz="20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82751842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428875" y="2000250"/>
            <a:ext cx="4286250" cy="2857500"/>
          </a:xfrm>
          <a:prstGeom prst="rect">
            <a:avLst/>
          </a:prstGeom>
          <a:noFill/>
          <a:ln w="9525">
            <a:noFill/>
            <a:miter lim="800000"/>
            <a:headEnd/>
            <a:tailEnd/>
          </a:ln>
          <a:effectLst/>
        </p:spPr>
      </p:pic>
      <p:sp>
        <p:nvSpPr>
          <p:cNvPr id="3" name="TextBox 2"/>
          <p:cNvSpPr txBox="1"/>
          <p:nvPr/>
        </p:nvSpPr>
        <p:spPr>
          <a:xfrm>
            <a:off x="5715000" y="5725180"/>
            <a:ext cx="3200400" cy="400110"/>
          </a:xfrm>
          <a:prstGeom prst="rect">
            <a:avLst/>
          </a:prstGeom>
          <a:noFill/>
        </p:spPr>
        <p:txBody>
          <a:bodyPr wrap="square" rtlCol="0">
            <a:spAutoFit/>
          </a:bodyPr>
          <a:lstStyle/>
          <a:p>
            <a:pPr algn="ctr"/>
            <a:r>
              <a:rPr lang="en-US" sz="2000" dirty="0" smtClean="0">
                <a:solidFill>
                  <a:srgbClr val="FFC000"/>
                </a:solidFill>
                <a:latin typeface="Times New Roman" pitchFamily="18" charset="0"/>
                <a:cs typeface="Times New Roman" pitchFamily="18" charset="0"/>
              </a:rPr>
              <a:t>Source: </a:t>
            </a:r>
            <a:r>
              <a:rPr lang="en-US" sz="2000" dirty="0" err="1" smtClean="0">
                <a:solidFill>
                  <a:srgbClr val="FFC000"/>
                </a:solidFill>
                <a:latin typeface="Times New Roman" pitchFamily="18" charset="0"/>
                <a:cs typeface="Times New Roman" pitchFamily="18" charset="0"/>
              </a:rPr>
              <a:t>Mohit</a:t>
            </a:r>
            <a:r>
              <a:rPr lang="en-US" sz="2000" dirty="0" smtClean="0">
                <a:solidFill>
                  <a:srgbClr val="FFC000"/>
                </a:solidFill>
                <a:latin typeface="Times New Roman" pitchFamily="18" charset="0"/>
                <a:cs typeface="Times New Roman" pitchFamily="18" charset="0"/>
              </a:rPr>
              <a:t> Gupta</a:t>
            </a:r>
            <a:endParaRPr lang="en-US" sz="20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264894919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652713" y="2138363"/>
            <a:ext cx="3838575" cy="2581275"/>
          </a:xfrm>
          <a:prstGeom prst="rect">
            <a:avLst/>
          </a:prstGeom>
          <a:noFill/>
          <a:ln w="9525">
            <a:solidFill>
              <a:schemeClr val="tx1">
                <a:lumMod val="75000"/>
                <a:lumOff val="25000"/>
              </a:schemeClr>
            </a:solidFill>
            <a:miter lim="800000"/>
            <a:headEnd/>
            <a:tailEnd/>
          </a:ln>
          <a:effectLst/>
        </p:spPr>
      </p:pic>
      <p:sp>
        <p:nvSpPr>
          <p:cNvPr id="3" name="Rounded Rectangle 2"/>
          <p:cNvSpPr/>
          <p:nvPr/>
        </p:nvSpPr>
        <p:spPr>
          <a:xfrm>
            <a:off x="3048000" y="5334000"/>
            <a:ext cx="2971800" cy="152400"/>
          </a:xfrm>
          <a:prstGeom prst="round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4" name="TextBox 3"/>
          <p:cNvSpPr txBox="1"/>
          <p:nvPr/>
        </p:nvSpPr>
        <p:spPr>
          <a:xfrm>
            <a:off x="457200" y="54114"/>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A Brightness Illusion</a:t>
            </a:r>
            <a:endParaRPr lang="en-US" sz="4000" b="1" dirty="0">
              <a:solidFill>
                <a:srgbClr val="FFFFCC"/>
              </a:solidFill>
              <a:latin typeface="Times New Roman" pitchFamily="18" charset="0"/>
              <a:cs typeface="Times New Roman" pitchFamily="18" charset="0"/>
            </a:endParaRPr>
          </a:p>
        </p:txBody>
      </p:sp>
      <p:sp>
        <p:nvSpPr>
          <p:cNvPr id="5" name="TextBox 4"/>
          <p:cNvSpPr txBox="1"/>
          <p:nvPr/>
        </p:nvSpPr>
        <p:spPr>
          <a:xfrm>
            <a:off x="5715000" y="5725180"/>
            <a:ext cx="3200400" cy="400110"/>
          </a:xfrm>
          <a:prstGeom prst="rect">
            <a:avLst/>
          </a:prstGeom>
          <a:noFill/>
        </p:spPr>
        <p:txBody>
          <a:bodyPr wrap="square" rtlCol="0">
            <a:spAutoFit/>
          </a:bodyPr>
          <a:lstStyle/>
          <a:p>
            <a:pPr algn="ctr"/>
            <a:r>
              <a:rPr lang="en-US" sz="2000" dirty="0" smtClean="0">
                <a:solidFill>
                  <a:srgbClr val="FFC000"/>
                </a:solidFill>
                <a:latin typeface="Times New Roman" pitchFamily="18" charset="0"/>
                <a:cs typeface="Times New Roman" pitchFamily="18" charset="0"/>
              </a:rPr>
              <a:t>Source: </a:t>
            </a:r>
            <a:r>
              <a:rPr lang="en-US" sz="2000" dirty="0" err="1" smtClean="0">
                <a:solidFill>
                  <a:srgbClr val="FFC000"/>
                </a:solidFill>
                <a:latin typeface="Times New Roman" pitchFamily="18" charset="0"/>
                <a:cs typeface="Times New Roman" pitchFamily="18" charset="0"/>
              </a:rPr>
              <a:t>Mohit</a:t>
            </a:r>
            <a:r>
              <a:rPr lang="en-US" sz="2000" dirty="0" smtClean="0">
                <a:solidFill>
                  <a:srgbClr val="FFC000"/>
                </a:solidFill>
                <a:latin typeface="Times New Roman" pitchFamily="18" charset="0"/>
                <a:cs typeface="Times New Roman" pitchFamily="18" charset="0"/>
              </a:rPr>
              <a:t> Gupta</a:t>
            </a:r>
            <a:endParaRPr lang="en-US" sz="20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6.66667E-6 1.11111E-6 L 6.66667E-6 -0.27778 " pathEditMode="relative" ptsTypes="AA">
                                      <p:cBhvr>
                                        <p:cTn id="10"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1869"/>
            <a:ext cx="9144000" cy="646331"/>
          </a:xfrm>
          <a:prstGeom prst="rect">
            <a:avLst/>
          </a:prstGeom>
          <a:noFill/>
        </p:spPr>
        <p:txBody>
          <a:bodyPr wrap="square" rtlCol="0">
            <a:spAutoFit/>
          </a:bodyPr>
          <a:lstStyle/>
          <a:p>
            <a:pPr algn="ctr"/>
            <a:r>
              <a:rPr lang="en-US" sz="3600" b="1" dirty="0" smtClean="0">
                <a:solidFill>
                  <a:srgbClr val="FFFFCC"/>
                </a:solidFill>
                <a:latin typeface="Times New Roman" pitchFamily="18" charset="0"/>
                <a:cs typeface="Times New Roman" pitchFamily="18" charset="0"/>
              </a:rPr>
              <a:t>Different kinds of illusions</a:t>
            </a:r>
            <a:endParaRPr lang="en-US" sz="3600" b="1" dirty="0">
              <a:solidFill>
                <a:srgbClr val="FFFFCC"/>
              </a:solidFill>
              <a:latin typeface="Times New Roman" pitchFamily="18" charset="0"/>
              <a:cs typeface="Times New Roman" pitchFamily="18" charset="0"/>
            </a:endParaRPr>
          </a:p>
        </p:txBody>
      </p:sp>
      <p:sp>
        <p:nvSpPr>
          <p:cNvPr id="3" name="TextBox 2"/>
          <p:cNvSpPr txBox="1"/>
          <p:nvPr/>
        </p:nvSpPr>
        <p:spPr>
          <a:xfrm>
            <a:off x="533400" y="1143000"/>
            <a:ext cx="8305800" cy="461665"/>
          </a:xfrm>
          <a:prstGeom prst="rect">
            <a:avLst/>
          </a:prstGeom>
          <a:noFill/>
        </p:spPr>
        <p:txBody>
          <a:bodyPr wrap="square" rtlCol="0">
            <a:spAutoFit/>
          </a:bodyPr>
          <a:lstStyle/>
          <a:p>
            <a:pPr>
              <a:buFont typeface="Arial" pitchFamily="34" charset="0"/>
              <a:buChar char="•"/>
            </a:pPr>
            <a:r>
              <a:rPr lang="en-US" sz="2400" dirty="0" smtClean="0">
                <a:solidFill>
                  <a:schemeClr val="accent6">
                    <a:lumMod val="75000"/>
                  </a:schemeClr>
                </a:solidFill>
                <a:latin typeface="Times New Roman" pitchFamily="18" charset="0"/>
                <a:cs typeface="Times New Roman" pitchFamily="18" charset="0"/>
              </a:rPr>
              <a:t> Brightness and Contrast Illusions</a:t>
            </a:r>
            <a:endParaRPr lang="en-US" sz="2400" dirty="0">
              <a:solidFill>
                <a:schemeClr val="accent6">
                  <a:lumMod val="75000"/>
                </a:schemeClr>
              </a:solidFill>
              <a:latin typeface="Times New Roman" pitchFamily="18" charset="0"/>
              <a:cs typeface="Times New Roman" pitchFamily="18" charset="0"/>
            </a:endParaRPr>
          </a:p>
        </p:txBody>
      </p:sp>
      <p:sp>
        <p:nvSpPr>
          <p:cNvPr id="4" name="TextBox 3"/>
          <p:cNvSpPr txBox="1"/>
          <p:nvPr/>
        </p:nvSpPr>
        <p:spPr>
          <a:xfrm>
            <a:off x="533400" y="1766947"/>
            <a:ext cx="8305800" cy="461665"/>
          </a:xfrm>
          <a:prstGeom prst="rect">
            <a:avLst/>
          </a:prstGeom>
          <a:noFill/>
        </p:spPr>
        <p:txBody>
          <a:bodyPr wrap="square" rtlCol="0">
            <a:spAutoFit/>
          </a:bodyPr>
          <a:lstStyle/>
          <a:p>
            <a:pPr>
              <a:buFont typeface="Arial" pitchFamily="34" charset="0"/>
              <a:buChar char="•"/>
            </a:pPr>
            <a:r>
              <a:rPr lang="en-US" sz="2400" dirty="0" smtClean="0">
                <a:solidFill>
                  <a:schemeClr val="accent6">
                    <a:lumMod val="75000"/>
                  </a:schemeClr>
                </a:solidFill>
                <a:latin typeface="Times New Roman" pitchFamily="18" charset="0"/>
                <a:cs typeface="Times New Roman" pitchFamily="18" charset="0"/>
              </a:rPr>
              <a:t> Twisted Cord Illusions</a:t>
            </a:r>
            <a:endParaRPr lang="en-US" sz="2400" dirty="0">
              <a:solidFill>
                <a:schemeClr val="accent6">
                  <a:lumMod val="75000"/>
                </a:schemeClr>
              </a:solidFill>
              <a:latin typeface="Times New Roman" pitchFamily="18" charset="0"/>
              <a:cs typeface="Times New Roman" pitchFamily="18" charset="0"/>
            </a:endParaRPr>
          </a:p>
        </p:txBody>
      </p:sp>
      <p:sp>
        <p:nvSpPr>
          <p:cNvPr id="5" name="TextBox 4"/>
          <p:cNvSpPr txBox="1"/>
          <p:nvPr/>
        </p:nvSpPr>
        <p:spPr>
          <a:xfrm>
            <a:off x="533400" y="2390894"/>
            <a:ext cx="8305800" cy="461665"/>
          </a:xfrm>
          <a:prstGeom prst="rect">
            <a:avLst/>
          </a:prstGeom>
          <a:noFill/>
        </p:spPr>
        <p:txBody>
          <a:bodyPr wrap="square" rtlCol="0">
            <a:spAutoFit/>
          </a:bodyPr>
          <a:lstStyle/>
          <a:p>
            <a:pPr>
              <a:buFont typeface="Arial" pitchFamily="34" charset="0"/>
              <a:buChar char="•"/>
            </a:pPr>
            <a:r>
              <a:rPr lang="en-US" sz="2400" dirty="0" smtClean="0">
                <a:solidFill>
                  <a:schemeClr val="accent6">
                    <a:lumMod val="75000"/>
                  </a:schemeClr>
                </a:solidFill>
                <a:latin typeface="Times New Roman" pitchFamily="18" charset="0"/>
                <a:cs typeface="Times New Roman" pitchFamily="18" charset="0"/>
              </a:rPr>
              <a:t> Color Illusions</a:t>
            </a:r>
            <a:endParaRPr lang="en-US" sz="2400" dirty="0">
              <a:solidFill>
                <a:schemeClr val="accent6">
                  <a:lumMod val="75000"/>
                </a:schemeClr>
              </a:solidFill>
              <a:latin typeface="Times New Roman" pitchFamily="18" charset="0"/>
              <a:cs typeface="Times New Roman" pitchFamily="18" charset="0"/>
            </a:endParaRPr>
          </a:p>
        </p:txBody>
      </p:sp>
      <p:sp>
        <p:nvSpPr>
          <p:cNvPr id="6" name="TextBox 5"/>
          <p:cNvSpPr txBox="1"/>
          <p:nvPr/>
        </p:nvSpPr>
        <p:spPr>
          <a:xfrm>
            <a:off x="533400" y="3014841"/>
            <a:ext cx="8305800" cy="461665"/>
          </a:xfrm>
          <a:prstGeom prst="rect">
            <a:avLst/>
          </a:prstGeom>
          <a:noFill/>
        </p:spPr>
        <p:txBody>
          <a:bodyPr wrap="square" rtlCol="0">
            <a:spAutoFit/>
          </a:bodyPr>
          <a:lstStyle/>
          <a:p>
            <a:pPr>
              <a:buFont typeface="Arial" pitchFamily="34" charset="0"/>
              <a:buChar char="•"/>
            </a:pPr>
            <a:r>
              <a:rPr lang="en-US" sz="2400" dirty="0" smtClean="0">
                <a:solidFill>
                  <a:schemeClr val="accent6">
                    <a:lumMod val="75000"/>
                  </a:schemeClr>
                </a:solidFill>
                <a:latin typeface="Times New Roman" pitchFamily="18" charset="0"/>
                <a:cs typeface="Times New Roman" pitchFamily="18" charset="0"/>
              </a:rPr>
              <a:t> Perspective Illusions</a:t>
            </a:r>
            <a:endParaRPr lang="en-US" sz="2400" dirty="0">
              <a:solidFill>
                <a:schemeClr val="accent6">
                  <a:lumMod val="75000"/>
                </a:schemeClr>
              </a:solidFill>
              <a:latin typeface="Times New Roman" pitchFamily="18" charset="0"/>
              <a:cs typeface="Times New Roman" pitchFamily="18" charset="0"/>
            </a:endParaRPr>
          </a:p>
        </p:txBody>
      </p:sp>
      <p:sp>
        <p:nvSpPr>
          <p:cNvPr id="7" name="TextBox 6"/>
          <p:cNvSpPr txBox="1"/>
          <p:nvPr/>
        </p:nvSpPr>
        <p:spPr>
          <a:xfrm>
            <a:off x="533400" y="3638788"/>
            <a:ext cx="8305800" cy="461665"/>
          </a:xfrm>
          <a:prstGeom prst="rect">
            <a:avLst/>
          </a:prstGeom>
          <a:noFill/>
        </p:spPr>
        <p:txBody>
          <a:bodyPr wrap="square" rtlCol="0">
            <a:spAutoFit/>
          </a:bodyPr>
          <a:lstStyle/>
          <a:p>
            <a:pPr>
              <a:buFont typeface="Arial" pitchFamily="34" charset="0"/>
              <a:buChar char="•"/>
            </a:pPr>
            <a:r>
              <a:rPr lang="en-US" sz="2400" dirty="0" smtClean="0">
                <a:solidFill>
                  <a:schemeClr val="accent6">
                    <a:lumMod val="75000"/>
                  </a:schemeClr>
                </a:solidFill>
                <a:latin typeface="Times New Roman" pitchFamily="18" charset="0"/>
                <a:cs typeface="Times New Roman" pitchFamily="18" charset="0"/>
              </a:rPr>
              <a:t> Relative Motion Illusions</a:t>
            </a:r>
            <a:endParaRPr lang="en-US" sz="2400" dirty="0">
              <a:solidFill>
                <a:schemeClr val="accent6">
                  <a:lumMod val="75000"/>
                </a:schemeClr>
              </a:solidFill>
              <a:latin typeface="Times New Roman" pitchFamily="18" charset="0"/>
              <a:cs typeface="Times New Roman" pitchFamily="18" charset="0"/>
            </a:endParaRPr>
          </a:p>
        </p:txBody>
      </p:sp>
      <p:sp>
        <p:nvSpPr>
          <p:cNvPr id="8" name="TextBox 7"/>
          <p:cNvSpPr txBox="1"/>
          <p:nvPr/>
        </p:nvSpPr>
        <p:spPr>
          <a:xfrm>
            <a:off x="533400" y="4262735"/>
            <a:ext cx="8305800" cy="461665"/>
          </a:xfrm>
          <a:prstGeom prst="rect">
            <a:avLst/>
          </a:prstGeom>
          <a:noFill/>
        </p:spPr>
        <p:txBody>
          <a:bodyPr wrap="square" rtlCol="0">
            <a:spAutoFit/>
          </a:bodyPr>
          <a:lstStyle/>
          <a:p>
            <a:pPr>
              <a:buFont typeface="Arial" pitchFamily="34" charset="0"/>
              <a:buChar char="•"/>
            </a:pPr>
            <a:r>
              <a:rPr lang="en-US" sz="2400" dirty="0" smtClean="0">
                <a:solidFill>
                  <a:schemeClr val="accent6">
                    <a:lumMod val="75000"/>
                  </a:schemeClr>
                </a:solidFill>
                <a:latin typeface="Times New Roman" pitchFamily="18" charset="0"/>
                <a:cs typeface="Times New Roman" pitchFamily="18" charset="0"/>
              </a:rPr>
              <a:t> Illusions of Expressions</a:t>
            </a:r>
            <a:endParaRPr lang="en-US" sz="2400" dirty="0">
              <a:solidFill>
                <a:schemeClr val="accent6">
                  <a:lumMod val="75000"/>
                </a:schemeClr>
              </a:solidFill>
              <a:latin typeface="Times New Roman" pitchFamily="18" charset="0"/>
              <a:cs typeface="Times New Roman" pitchFamily="18" charset="0"/>
            </a:endParaRPr>
          </a:p>
        </p:txBody>
      </p:sp>
      <p:cxnSp>
        <p:nvCxnSpPr>
          <p:cNvPr id="10" name="Straight Connector 9"/>
          <p:cNvCxnSpPr/>
          <p:nvPr/>
        </p:nvCxnSpPr>
        <p:spPr>
          <a:xfrm rot="5400000">
            <a:off x="1143794" y="5790406"/>
            <a:ext cx="1219200" cy="1588"/>
          </a:xfrm>
          <a:prstGeom prst="line">
            <a:avLst/>
          </a:prstGeom>
          <a:ln w="3492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57200" y="1143000"/>
            <a:ext cx="4495800" cy="533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2" name="TextBox 11"/>
          <p:cNvSpPr txBox="1"/>
          <p:nvPr/>
        </p:nvSpPr>
        <p:spPr>
          <a:xfrm>
            <a:off x="5715000" y="5725180"/>
            <a:ext cx="3200400" cy="400110"/>
          </a:xfrm>
          <a:prstGeom prst="rect">
            <a:avLst/>
          </a:prstGeom>
          <a:noFill/>
        </p:spPr>
        <p:txBody>
          <a:bodyPr wrap="square" rtlCol="0">
            <a:spAutoFit/>
          </a:bodyPr>
          <a:lstStyle/>
          <a:p>
            <a:pPr algn="ctr"/>
            <a:r>
              <a:rPr lang="en-US" sz="2000" dirty="0" smtClean="0">
                <a:solidFill>
                  <a:srgbClr val="FFC000"/>
                </a:solidFill>
                <a:latin typeface="Times New Roman" pitchFamily="18" charset="0"/>
                <a:cs typeface="Times New Roman" pitchFamily="18" charset="0"/>
              </a:rPr>
              <a:t>Source: </a:t>
            </a:r>
            <a:r>
              <a:rPr lang="en-US" sz="2000" dirty="0" err="1" smtClean="0">
                <a:solidFill>
                  <a:srgbClr val="FFC000"/>
                </a:solidFill>
                <a:latin typeface="Times New Roman" pitchFamily="18" charset="0"/>
                <a:cs typeface="Times New Roman" pitchFamily="18" charset="0"/>
              </a:rPr>
              <a:t>Mohit</a:t>
            </a:r>
            <a:r>
              <a:rPr lang="en-US" sz="2000" dirty="0" smtClean="0">
                <a:solidFill>
                  <a:srgbClr val="FFC000"/>
                </a:solidFill>
                <a:latin typeface="Times New Roman" pitchFamily="18" charset="0"/>
                <a:cs typeface="Times New Roman" pitchFamily="18" charset="0"/>
              </a:rPr>
              <a:t> Gupta</a:t>
            </a:r>
            <a:endParaRPr lang="en-US" sz="20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b="1" smtClean="0"/>
              <a:t>Human Eye</a:t>
            </a:r>
          </a:p>
        </p:txBody>
      </p:sp>
      <p:sp>
        <p:nvSpPr>
          <p:cNvPr id="3075" name="Rectangle 3"/>
          <p:cNvSpPr>
            <a:spLocks noGrp="1" noChangeArrowheads="1"/>
          </p:cNvSpPr>
          <p:nvPr>
            <p:ph idx="1"/>
          </p:nvPr>
        </p:nvSpPr>
        <p:spPr/>
        <p:txBody>
          <a:bodyPr/>
          <a:lstStyle/>
          <a:p>
            <a:pPr eaLnBrk="1" hangingPunct="1"/>
            <a:r>
              <a:rPr lang="en-US" b="1" dirty="0" smtClean="0"/>
              <a:t>A human eyeball is like a simple camera!</a:t>
            </a:r>
          </a:p>
          <a:p>
            <a:pPr lvl="1" eaLnBrk="1" hangingPunct="1"/>
            <a:r>
              <a:rPr lang="en-US" b="1" dirty="0" smtClean="0">
                <a:solidFill>
                  <a:srgbClr val="FF0000"/>
                </a:solidFill>
              </a:rPr>
              <a:t>Sclera</a:t>
            </a:r>
            <a:r>
              <a:rPr lang="en-US" dirty="0" smtClean="0"/>
              <a:t>: outer walls, hard, like a light-tight box.</a:t>
            </a:r>
          </a:p>
          <a:p>
            <a:pPr lvl="1" eaLnBrk="1" hangingPunct="1"/>
            <a:r>
              <a:rPr lang="en-US" b="1" dirty="0" smtClean="0">
                <a:solidFill>
                  <a:srgbClr val="FF0000"/>
                </a:solidFill>
              </a:rPr>
              <a:t>Cornea and crystalline lens (</a:t>
            </a:r>
            <a:r>
              <a:rPr lang="en-US" b="1" dirty="0" err="1" smtClean="0">
                <a:solidFill>
                  <a:srgbClr val="FF0000"/>
                </a:solidFill>
              </a:rPr>
              <a:t>eyelens</a:t>
            </a:r>
            <a:r>
              <a:rPr lang="en-US" dirty="0" smtClean="0"/>
              <a:t>): the two lens system.</a:t>
            </a:r>
          </a:p>
          <a:p>
            <a:pPr lvl="1" eaLnBrk="1" hangingPunct="1"/>
            <a:r>
              <a:rPr lang="en-US" b="1" dirty="0" smtClean="0">
                <a:solidFill>
                  <a:srgbClr val="FF0000"/>
                </a:solidFill>
              </a:rPr>
              <a:t>Retina:</a:t>
            </a:r>
            <a:r>
              <a:rPr lang="en-US" dirty="0" smtClean="0"/>
              <a:t> at the back of eyeball, like the film.</a:t>
            </a:r>
          </a:p>
          <a:p>
            <a:pPr lvl="1" eaLnBrk="1" hangingPunct="1"/>
            <a:r>
              <a:rPr lang="en-US" b="1" dirty="0" smtClean="0">
                <a:solidFill>
                  <a:srgbClr val="FF0000"/>
                </a:solidFill>
              </a:rPr>
              <a:t>Iris</a:t>
            </a:r>
            <a:r>
              <a:rPr lang="en-US" dirty="0" smtClean="0"/>
              <a:t>: like diaphragms or stop in a camera.</a:t>
            </a:r>
          </a:p>
          <a:p>
            <a:pPr lvl="1" eaLnBrk="1" hangingPunct="1"/>
            <a:r>
              <a:rPr lang="en-US" b="1" dirty="0" smtClean="0">
                <a:solidFill>
                  <a:srgbClr val="FF0000"/>
                </a:solidFill>
              </a:rPr>
              <a:t>Pupil</a:t>
            </a:r>
            <a:r>
              <a:rPr lang="en-US" dirty="0" smtClean="0"/>
              <a:t>: camera aperture. </a:t>
            </a:r>
          </a:p>
          <a:p>
            <a:pPr lvl="1" eaLnBrk="1" hangingPunct="1"/>
            <a:r>
              <a:rPr lang="en-US" b="1" dirty="0" smtClean="0">
                <a:solidFill>
                  <a:srgbClr val="FF0000"/>
                </a:solidFill>
              </a:rPr>
              <a:t>Eyelid</a:t>
            </a:r>
            <a:r>
              <a:rPr lang="en-US" dirty="0" smtClean="0"/>
              <a:t>: lens cover.</a:t>
            </a:r>
          </a:p>
        </p:txBody>
      </p:sp>
    </p:spTree>
    <p:extLst>
      <p:ext uri="{BB962C8B-B14F-4D97-AF65-F5344CB8AC3E}">
        <p14:creationId xmlns:p14="http://schemas.microsoft.com/office/powerpoint/2010/main" val="613450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144000" cy="646331"/>
          </a:xfrm>
          <a:prstGeom prst="rect">
            <a:avLst/>
          </a:prstGeom>
          <a:noFill/>
        </p:spPr>
        <p:txBody>
          <a:bodyPr wrap="square" rtlCol="0">
            <a:spAutoFit/>
          </a:bodyPr>
          <a:lstStyle/>
          <a:p>
            <a:pPr algn="ctr"/>
            <a:r>
              <a:rPr lang="en-US" sz="3600" b="1" dirty="0" smtClean="0">
                <a:solidFill>
                  <a:srgbClr val="FFFFCC"/>
                </a:solidFill>
                <a:latin typeface="Times New Roman" pitchFamily="18" charset="0"/>
                <a:cs typeface="Times New Roman" pitchFamily="18" charset="0"/>
              </a:rPr>
              <a:t>Lightness Constancy</a:t>
            </a:r>
            <a:endParaRPr lang="en-US" sz="3600" b="1" dirty="0">
              <a:solidFill>
                <a:srgbClr val="FFFFCC"/>
              </a:solidFill>
              <a:latin typeface="Times New Roman" pitchFamily="18" charset="0"/>
              <a:cs typeface="Times New Roman" pitchFamily="18" charset="0"/>
            </a:endParaRPr>
          </a:p>
        </p:txBody>
      </p:sp>
      <p:pic>
        <p:nvPicPr>
          <p:cNvPr id="3" name="Picture 3"/>
          <p:cNvPicPr>
            <a:picLocks noChangeAspect="1" noChangeArrowheads="1"/>
          </p:cNvPicPr>
          <p:nvPr/>
        </p:nvPicPr>
        <p:blipFill>
          <a:blip r:embed="rId2"/>
          <a:srcRect/>
          <a:stretch>
            <a:fillRect/>
          </a:stretch>
        </p:blipFill>
        <p:spPr bwMode="auto">
          <a:xfrm>
            <a:off x="1828800" y="1133872"/>
            <a:ext cx="5791200" cy="4501879"/>
          </a:xfrm>
          <a:prstGeom prst="rect">
            <a:avLst/>
          </a:prstGeom>
          <a:noFill/>
          <a:ln w="9525">
            <a:solidFill>
              <a:schemeClr val="tx1">
                <a:lumMod val="75000"/>
                <a:lumOff val="25000"/>
              </a:schemeClr>
            </a:solidFill>
            <a:miter lim="800000"/>
            <a:headEnd/>
            <a:tailEnd/>
          </a:ln>
        </p:spPr>
      </p:pic>
      <p:pic>
        <p:nvPicPr>
          <p:cNvPr id="4" name="Picture 2"/>
          <p:cNvPicPr>
            <a:picLocks noChangeAspect="1" noChangeArrowheads="1"/>
          </p:cNvPicPr>
          <p:nvPr/>
        </p:nvPicPr>
        <p:blipFill>
          <a:blip r:embed="rId3"/>
          <a:srcRect/>
          <a:stretch>
            <a:fillRect/>
          </a:stretch>
        </p:blipFill>
        <p:spPr bwMode="auto">
          <a:xfrm>
            <a:off x="1828800" y="1136921"/>
            <a:ext cx="5791200" cy="4501879"/>
          </a:xfrm>
          <a:prstGeom prst="rect">
            <a:avLst/>
          </a:prstGeom>
          <a:noFill/>
          <a:ln w="9525">
            <a:noFill/>
            <a:miter lim="800000"/>
            <a:headEnd/>
            <a:tailEnd/>
          </a:ln>
        </p:spPr>
      </p:pic>
      <p:sp>
        <p:nvSpPr>
          <p:cNvPr id="5" name="TextBox 4"/>
          <p:cNvSpPr txBox="1"/>
          <p:nvPr/>
        </p:nvSpPr>
        <p:spPr>
          <a:xfrm>
            <a:off x="1143000" y="5791200"/>
            <a:ext cx="6934200" cy="954107"/>
          </a:xfrm>
          <a:prstGeom prst="rect">
            <a:avLst/>
          </a:prstGeom>
          <a:noFill/>
        </p:spPr>
        <p:txBody>
          <a:bodyPr wrap="square" rtlCol="0">
            <a:spAutoFit/>
          </a:bodyPr>
          <a:lstStyle/>
          <a:p>
            <a:pPr algn="ctr"/>
            <a:r>
              <a:rPr lang="en-US" sz="2800" dirty="0" smtClean="0">
                <a:solidFill>
                  <a:schemeClr val="accent6">
                    <a:lumMod val="75000"/>
                  </a:schemeClr>
                </a:solidFill>
                <a:latin typeface="Times New Roman" pitchFamily="18" charset="0"/>
                <a:cs typeface="Times New Roman" pitchFamily="18" charset="0"/>
              </a:rPr>
              <a:t>Our Vision System tries to compensate for differences in illumination</a:t>
            </a:r>
            <a:endParaRPr lang="en-US" sz="2800" dirty="0">
              <a:solidFill>
                <a:schemeClr val="accent6">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2190750" y="1876425"/>
            <a:ext cx="4762500" cy="3457575"/>
          </a:xfrm>
          <a:prstGeom prst="rect">
            <a:avLst/>
          </a:prstGeom>
          <a:noFill/>
          <a:ln w="9525">
            <a:noFill/>
            <a:miter lim="800000"/>
            <a:headEnd/>
            <a:tailEnd/>
          </a:ln>
        </p:spPr>
      </p:pic>
      <p:sp>
        <p:nvSpPr>
          <p:cNvPr id="3" name="TextBox 2"/>
          <p:cNvSpPr txBox="1"/>
          <p:nvPr/>
        </p:nvSpPr>
        <p:spPr>
          <a:xfrm>
            <a:off x="0" y="228600"/>
            <a:ext cx="91440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Simultaneous Contrast Illusions</a:t>
            </a:r>
            <a:endParaRPr lang="en-US" sz="4000" b="1" dirty="0">
              <a:solidFill>
                <a:srgbClr val="FFFFCC"/>
              </a:solidFill>
              <a:latin typeface="Times New Roman" pitchFamily="18" charset="0"/>
              <a:cs typeface="Times New Roman" pitchFamily="18" charset="0"/>
            </a:endParaRPr>
          </a:p>
        </p:txBody>
      </p:sp>
      <p:grpSp>
        <p:nvGrpSpPr>
          <p:cNvPr id="2" name="Group 7"/>
          <p:cNvGrpSpPr/>
          <p:nvPr/>
        </p:nvGrpSpPr>
        <p:grpSpPr>
          <a:xfrm>
            <a:off x="1219200" y="1371600"/>
            <a:ext cx="6934200" cy="4495800"/>
            <a:chOff x="1219200" y="1371600"/>
            <a:chExt cx="6934200" cy="4495800"/>
          </a:xfrm>
          <a:solidFill>
            <a:schemeClr val="bg1">
              <a:lumMod val="85000"/>
            </a:schemeClr>
          </a:solidFill>
        </p:grpSpPr>
        <p:sp>
          <p:nvSpPr>
            <p:cNvPr id="4" name="Rectangle 3"/>
            <p:cNvSpPr/>
            <p:nvPr/>
          </p:nvSpPr>
          <p:spPr>
            <a:xfrm>
              <a:off x="1219200" y="1371600"/>
              <a:ext cx="6934200" cy="2057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 name="Rectangle 4"/>
            <p:cNvSpPr/>
            <p:nvPr/>
          </p:nvSpPr>
          <p:spPr>
            <a:xfrm>
              <a:off x="1219200" y="3810000"/>
              <a:ext cx="6934200" cy="2057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Rectangle 5"/>
            <p:cNvSpPr/>
            <p:nvPr/>
          </p:nvSpPr>
          <p:spPr>
            <a:xfrm>
              <a:off x="1219200" y="2667000"/>
              <a:ext cx="1295400" cy="2057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6629400" y="2514600"/>
              <a:ext cx="1524000" cy="2057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Low-level Vision Explanation</a:t>
            </a:r>
            <a:endParaRPr lang="en-US" sz="4000" b="1" dirty="0">
              <a:solidFill>
                <a:srgbClr val="FFFFCC"/>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3"/>
          <a:srcRect/>
          <a:stretch>
            <a:fillRect/>
          </a:stretch>
        </p:blipFill>
        <p:spPr bwMode="auto">
          <a:xfrm>
            <a:off x="2895600" y="914400"/>
            <a:ext cx="3333750" cy="2495550"/>
          </a:xfrm>
          <a:prstGeom prst="rect">
            <a:avLst/>
          </a:prstGeom>
          <a:noFill/>
          <a:ln w="9525">
            <a:noFill/>
            <a:miter lim="800000"/>
            <a:headEnd/>
            <a:tailEnd/>
          </a:ln>
        </p:spPr>
      </p:pic>
      <p:sp>
        <p:nvSpPr>
          <p:cNvPr id="5" name="TextBox 4"/>
          <p:cNvSpPr txBox="1"/>
          <p:nvPr/>
        </p:nvSpPr>
        <p:spPr>
          <a:xfrm>
            <a:off x="2209800" y="3352800"/>
            <a:ext cx="4724400" cy="461665"/>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Receptive Fields in the Retina</a:t>
            </a:r>
            <a:endParaRPr lang="en-US" sz="2400" dirty="0">
              <a:solidFill>
                <a:schemeClr val="accent6">
                  <a:lumMod val="75000"/>
                </a:schemeClr>
              </a:solidFill>
              <a:latin typeface="Times New Roman" pitchFamily="18" charset="0"/>
              <a:cs typeface="Times New Roman" pitchFamily="18" charset="0"/>
            </a:endParaRPr>
          </a:p>
        </p:txBody>
      </p:sp>
      <p:sp>
        <p:nvSpPr>
          <p:cNvPr id="9" name="TextBox 8"/>
          <p:cNvSpPr txBox="1"/>
          <p:nvPr/>
        </p:nvSpPr>
        <p:spPr>
          <a:xfrm>
            <a:off x="304800" y="1447800"/>
            <a:ext cx="21336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Negative Photo-receptors</a:t>
            </a:r>
            <a:endParaRPr lang="en-US" sz="2400" dirty="0">
              <a:solidFill>
                <a:schemeClr val="accent6">
                  <a:lumMod val="75000"/>
                </a:schemeClr>
              </a:solidFill>
              <a:latin typeface="Times New Roman" pitchFamily="18" charset="0"/>
              <a:cs typeface="Times New Roman" pitchFamily="18" charset="0"/>
            </a:endParaRPr>
          </a:p>
        </p:txBody>
      </p:sp>
      <p:sp>
        <p:nvSpPr>
          <p:cNvPr id="10" name="TextBox 9"/>
          <p:cNvSpPr txBox="1"/>
          <p:nvPr/>
        </p:nvSpPr>
        <p:spPr>
          <a:xfrm>
            <a:off x="6248400" y="1447800"/>
            <a:ext cx="22098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Positive    Photo-receptors</a:t>
            </a:r>
            <a:endParaRPr lang="en-US" sz="2400" dirty="0">
              <a:solidFill>
                <a:schemeClr val="accent6">
                  <a:lumMod val="75000"/>
                </a:schemeClr>
              </a:solidFill>
              <a:latin typeface="Times New Roman" pitchFamily="18" charset="0"/>
              <a:cs typeface="Times New Roman" pitchFamily="18" charset="0"/>
            </a:endParaRPr>
          </a:p>
        </p:txBody>
      </p:sp>
      <p:cxnSp>
        <p:nvCxnSpPr>
          <p:cNvPr id="12" name="Straight Arrow Connector 11"/>
          <p:cNvCxnSpPr/>
          <p:nvPr/>
        </p:nvCxnSpPr>
        <p:spPr>
          <a:xfrm rot="10800000" flipV="1">
            <a:off x="4724400" y="1905000"/>
            <a:ext cx="1447800" cy="76200"/>
          </a:xfrm>
          <a:prstGeom prst="straightConnector1">
            <a:avLst/>
          </a:prstGeom>
          <a:ln w="4445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1905000"/>
            <a:ext cx="1524000" cy="152400"/>
          </a:xfrm>
          <a:prstGeom prst="straightConnector1">
            <a:avLst/>
          </a:prstGeom>
          <a:ln w="4445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4"/>
          <a:srcRect r="66151" b="51376"/>
          <a:stretch>
            <a:fillRect/>
          </a:stretch>
        </p:blipFill>
        <p:spPr bwMode="auto">
          <a:xfrm>
            <a:off x="3581400" y="4191000"/>
            <a:ext cx="1981200" cy="1772653"/>
          </a:xfrm>
          <a:prstGeom prst="rect">
            <a:avLst/>
          </a:prstGeom>
          <a:noFill/>
          <a:ln w="9525">
            <a:solidFill>
              <a:schemeClr val="tx1">
                <a:lumMod val="75000"/>
                <a:lumOff val="25000"/>
              </a:schemeClr>
            </a:solidFill>
            <a:miter lim="800000"/>
            <a:headEnd/>
            <a:tailEnd/>
          </a:ln>
        </p:spPr>
      </p:pic>
      <p:sp>
        <p:nvSpPr>
          <p:cNvPr id="24" name="TextBox 23"/>
          <p:cNvSpPr txBox="1"/>
          <p:nvPr/>
        </p:nvSpPr>
        <p:spPr>
          <a:xfrm>
            <a:off x="4191000" y="4724400"/>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25" name="TextBox 24"/>
          <p:cNvSpPr txBox="1"/>
          <p:nvPr/>
        </p:nvSpPr>
        <p:spPr>
          <a:xfrm>
            <a:off x="4191000" y="4191000"/>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26" name="TextBox 25"/>
          <p:cNvSpPr txBox="1"/>
          <p:nvPr/>
        </p:nvSpPr>
        <p:spPr>
          <a:xfrm>
            <a:off x="4191000" y="5282625"/>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27" name="TextBox 26"/>
          <p:cNvSpPr txBox="1"/>
          <p:nvPr/>
        </p:nvSpPr>
        <p:spPr>
          <a:xfrm>
            <a:off x="4724400" y="4724400"/>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28" name="TextBox 27"/>
          <p:cNvSpPr txBox="1"/>
          <p:nvPr/>
        </p:nvSpPr>
        <p:spPr>
          <a:xfrm>
            <a:off x="3657600" y="4724400"/>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36" name="TextBox 35"/>
          <p:cNvSpPr txBox="1"/>
          <p:nvPr/>
        </p:nvSpPr>
        <p:spPr>
          <a:xfrm>
            <a:off x="533400" y="4648200"/>
            <a:ext cx="21336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Inhibitory Light</a:t>
            </a:r>
            <a:endParaRPr lang="en-US" sz="2400" dirty="0">
              <a:solidFill>
                <a:schemeClr val="accent6">
                  <a:lumMod val="75000"/>
                </a:schemeClr>
              </a:solidFill>
              <a:latin typeface="Times New Roman" pitchFamily="18" charset="0"/>
              <a:cs typeface="Times New Roman" pitchFamily="18" charset="0"/>
            </a:endParaRPr>
          </a:p>
        </p:txBody>
      </p:sp>
      <p:sp>
        <p:nvSpPr>
          <p:cNvPr id="37" name="TextBox 36"/>
          <p:cNvSpPr txBox="1"/>
          <p:nvPr/>
        </p:nvSpPr>
        <p:spPr>
          <a:xfrm>
            <a:off x="6324600" y="4648200"/>
            <a:ext cx="18288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Excitatory Light</a:t>
            </a:r>
            <a:endParaRPr lang="en-US" sz="2400" dirty="0">
              <a:solidFill>
                <a:schemeClr val="accent6">
                  <a:lumMod val="75000"/>
                </a:schemeClr>
              </a:solidFill>
              <a:latin typeface="Times New Roman" pitchFamily="18" charset="0"/>
              <a:cs typeface="Times New Roman" pitchFamily="18" charset="0"/>
            </a:endParaRPr>
          </a:p>
        </p:txBody>
      </p:sp>
      <p:cxnSp>
        <p:nvCxnSpPr>
          <p:cNvPr id="38" name="Straight Arrow Connector 37"/>
          <p:cNvCxnSpPr/>
          <p:nvPr/>
        </p:nvCxnSpPr>
        <p:spPr>
          <a:xfrm>
            <a:off x="2514600" y="4953000"/>
            <a:ext cx="1524000" cy="152400"/>
          </a:xfrm>
          <a:prstGeom prst="straightConnector1">
            <a:avLst/>
          </a:prstGeom>
          <a:ln w="4445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7" idx="1"/>
          </p:cNvCxnSpPr>
          <p:nvPr/>
        </p:nvCxnSpPr>
        <p:spPr>
          <a:xfrm rot="10800000" flipV="1">
            <a:off x="4648200" y="5063698"/>
            <a:ext cx="1676400" cy="41701"/>
          </a:xfrm>
          <a:prstGeom prst="straightConnector1">
            <a:avLst/>
          </a:prstGeom>
          <a:ln w="4445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36"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91440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Low-level Vision Explanation</a:t>
            </a:r>
            <a:endParaRPr lang="en-US" sz="4000" b="1" dirty="0">
              <a:solidFill>
                <a:srgbClr val="FFFFCC"/>
              </a:solidFill>
              <a:latin typeface="Times New Roman" pitchFamily="18" charset="0"/>
              <a:cs typeface="Times New Roman" pitchFamily="18" charset="0"/>
            </a:endParaRPr>
          </a:p>
        </p:txBody>
      </p:sp>
      <p:pic>
        <p:nvPicPr>
          <p:cNvPr id="3" name="Picture 2"/>
          <p:cNvPicPr>
            <a:picLocks noChangeAspect="1" noChangeArrowheads="1"/>
          </p:cNvPicPr>
          <p:nvPr/>
        </p:nvPicPr>
        <p:blipFill>
          <a:blip r:embed="rId2"/>
          <a:srcRect/>
          <a:stretch>
            <a:fillRect/>
          </a:stretch>
        </p:blipFill>
        <p:spPr bwMode="auto">
          <a:xfrm>
            <a:off x="2194560" y="1874520"/>
            <a:ext cx="4762500" cy="3457575"/>
          </a:xfrm>
          <a:prstGeom prst="rect">
            <a:avLst/>
          </a:prstGeom>
          <a:noFill/>
          <a:ln w="9525">
            <a:noFill/>
            <a:miter lim="800000"/>
            <a:headEnd/>
            <a:tailEnd/>
          </a:ln>
        </p:spPr>
      </p:pic>
      <p:grpSp>
        <p:nvGrpSpPr>
          <p:cNvPr id="17" name="Group 16"/>
          <p:cNvGrpSpPr/>
          <p:nvPr/>
        </p:nvGrpSpPr>
        <p:grpSpPr>
          <a:xfrm>
            <a:off x="2057400" y="2811661"/>
            <a:ext cx="1143000" cy="1528376"/>
            <a:chOff x="2209800" y="2590800"/>
            <a:chExt cx="1143000" cy="1528376"/>
          </a:xfrm>
        </p:grpSpPr>
        <p:sp>
          <p:nvSpPr>
            <p:cNvPr id="8" name="Oval 7"/>
            <p:cNvSpPr/>
            <p:nvPr/>
          </p:nvSpPr>
          <p:spPr>
            <a:xfrm>
              <a:off x="2286000" y="2895600"/>
              <a:ext cx="990600" cy="990600"/>
            </a:xfrm>
            <a:prstGeom prst="ellipse">
              <a:avLst/>
            </a:prstGeom>
            <a:solidFill>
              <a:schemeClr val="accent6">
                <a:lumMod val="40000"/>
                <a:lumOff val="60000"/>
                <a:alpha val="18000"/>
              </a:schemeClr>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Oval 6"/>
            <p:cNvSpPr/>
            <p:nvPr/>
          </p:nvSpPr>
          <p:spPr>
            <a:xfrm>
              <a:off x="2514600" y="3124200"/>
              <a:ext cx="533400" cy="533400"/>
            </a:xfrm>
            <a:prstGeom prst="ellipse">
              <a:avLst/>
            </a:prstGeom>
            <a:solidFill>
              <a:schemeClr val="accent6">
                <a:lumMod val="40000"/>
                <a:lumOff val="60000"/>
                <a:alpha val="18000"/>
              </a:schemeClr>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nvGrpSpPr>
            <p:cNvPr id="14" name="Group 13"/>
            <p:cNvGrpSpPr/>
            <p:nvPr/>
          </p:nvGrpSpPr>
          <p:grpSpPr>
            <a:xfrm>
              <a:off x="2209800" y="2590800"/>
              <a:ext cx="1143000" cy="1528376"/>
              <a:chOff x="1905000" y="4079240"/>
              <a:chExt cx="1676400" cy="2241619"/>
            </a:xfrm>
            <a:noFill/>
          </p:grpSpPr>
          <p:sp>
            <p:nvSpPr>
              <p:cNvPr id="9" name="TextBox 8"/>
              <p:cNvSpPr txBox="1"/>
              <p:nvPr/>
            </p:nvSpPr>
            <p:spPr>
              <a:xfrm>
                <a:off x="2438400" y="4724400"/>
                <a:ext cx="609599" cy="1038233"/>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10" name="TextBox 9"/>
              <p:cNvSpPr txBox="1"/>
              <p:nvPr/>
            </p:nvSpPr>
            <p:spPr>
              <a:xfrm>
                <a:off x="2438400" y="4079240"/>
                <a:ext cx="609599" cy="1038233"/>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11" name="TextBox 10"/>
              <p:cNvSpPr txBox="1"/>
              <p:nvPr/>
            </p:nvSpPr>
            <p:spPr>
              <a:xfrm>
                <a:off x="2438400" y="5282626"/>
                <a:ext cx="609599" cy="1038233"/>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12" name="TextBox 11"/>
              <p:cNvSpPr txBox="1"/>
              <p:nvPr/>
            </p:nvSpPr>
            <p:spPr>
              <a:xfrm>
                <a:off x="2971801" y="4724401"/>
                <a:ext cx="609599" cy="1038233"/>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13" name="TextBox 12"/>
              <p:cNvSpPr txBox="1"/>
              <p:nvPr/>
            </p:nvSpPr>
            <p:spPr>
              <a:xfrm>
                <a:off x="1905000" y="4724401"/>
                <a:ext cx="609599" cy="1038233"/>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grpSp>
      </p:grpSp>
      <p:grpSp>
        <p:nvGrpSpPr>
          <p:cNvPr id="18" name="Group 17"/>
          <p:cNvGrpSpPr/>
          <p:nvPr/>
        </p:nvGrpSpPr>
        <p:grpSpPr>
          <a:xfrm>
            <a:off x="5867400" y="2819397"/>
            <a:ext cx="1143000" cy="1528375"/>
            <a:chOff x="2209800" y="2590797"/>
            <a:chExt cx="1143000" cy="1528375"/>
          </a:xfrm>
        </p:grpSpPr>
        <p:sp>
          <p:nvSpPr>
            <p:cNvPr id="19" name="Oval 18"/>
            <p:cNvSpPr/>
            <p:nvPr/>
          </p:nvSpPr>
          <p:spPr>
            <a:xfrm>
              <a:off x="2286000" y="2895600"/>
              <a:ext cx="990600" cy="990600"/>
            </a:xfrm>
            <a:prstGeom prst="ellipse">
              <a:avLst/>
            </a:prstGeom>
            <a:solidFill>
              <a:schemeClr val="accent6">
                <a:lumMod val="40000"/>
                <a:lumOff val="60000"/>
                <a:alpha val="18000"/>
              </a:schemeClr>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0" name="Oval 19"/>
            <p:cNvSpPr/>
            <p:nvPr/>
          </p:nvSpPr>
          <p:spPr>
            <a:xfrm>
              <a:off x="2514600" y="3124200"/>
              <a:ext cx="533400" cy="533400"/>
            </a:xfrm>
            <a:prstGeom prst="ellipse">
              <a:avLst/>
            </a:prstGeom>
            <a:solidFill>
              <a:schemeClr val="accent6">
                <a:lumMod val="40000"/>
                <a:lumOff val="60000"/>
                <a:alpha val="18000"/>
              </a:schemeClr>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nvGrpSpPr>
            <p:cNvPr id="21" name="Group 13"/>
            <p:cNvGrpSpPr/>
            <p:nvPr/>
          </p:nvGrpSpPr>
          <p:grpSpPr>
            <a:xfrm>
              <a:off x="2209800" y="2590797"/>
              <a:ext cx="1143000" cy="1528375"/>
              <a:chOff x="1905000" y="4079240"/>
              <a:chExt cx="1676400" cy="2241620"/>
            </a:xfrm>
            <a:noFill/>
          </p:grpSpPr>
          <p:sp>
            <p:nvSpPr>
              <p:cNvPr id="22" name="TextBox 21"/>
              <p:cNvSpPr txBox="1"/>
              <p:nvPr/>
            </p:nvSpPr>
            <p:spPr>
              <a:xfrm>
                <a:off x="2438400" y="4724400"/>
                <a:ext cx="609599" cy="1038235"/>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23" name="TextBox 22"/>
              <p:cNvSpPr txBox="1"/>
              <p:nvPr/>
            </p:nvSpPr>
            <p:spPr>
              <a:xfrm>
                <a:off x="2438400" y="4079240"/>
                <a:ext cx="609599" cy="1038235"/>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24" name="TextBox 23"/>
              <p:cNvSpPr txBox="1"/>
              <p:nvPr/>
            </p:nvSpPr>
            <p:spPr>
              <a:xfrm>
                <a:off x="2438400" y="5282625"/>
                <a:ext cx="609599" cy="1038235"/>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25" name="TextBox 24"/>
              <p:cNvSpPr txBox="1"/>
              <p:nvPr/>
            </p:nvSpPr>
            <p:spPr>
              <a:xfrm>
                <a:off x="2971801" y="4724398"/>
                <a:ext cx="609599" cy="1038234"/>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26" name="TextBox 25"/>
              <p:cNvSpPr txBox="1"/>
              <p:nvPr/>
            </p:nvSpPr>
            <p:spPr>
              <a:xfrm>
                <a:off x="1905000" y="4724398"/>
                <a:ext cx="609599" cy="1038234"/>
              </a:xfrm>
              <a:prstGeom prst="rect">
                <a:avLst/>
              </a:prstGeom>
              <a:grp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grpSp>
      </p:grpSp>
      <p:cxnSp>
        <p:nvCxnSpPr>
          <p:cNvPr id="28" name="Elbow Connector 27"/>
          <p:cNvCxnSpPr/>
          <p:nvPr/>
        </p:nvCxnSpPr>
        <p:spPr>
          <a:xfrm flipV="1">
            <a:off x="533400" y="3352800"/>
            <a:ext cx="990600" cy="533400"/>
          </a:xfrm>
          <a:prstGeom prst="bentConnector3">
            <a:avLst>
              <a:gd name="adj1" fmla="val 50000"/>
            </a:avLst>
          </a:prstGeom>
          <a:ln w="317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7315200" y="3352800"/>
            <a:ext cx="1066800" cy="533400"/>
          </a:xfrm>
          <a:prstGeom prst="bentConnector3">
            <a:avLst>
              <a:gd name="adj1" fmla="val 50000"/>
            </a:avLst>
          </a:prstGeom>
          <a:ln w="31750">
            <a:solidFill>
              <a:srgbClr val="FFFFCC"/>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52400" y="3962400"/>
            <a:ext cx="22860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Positive Gradient</a:t>
            </a:r>
            <a:endParaRPr lang="en-US" sz="2400" dirty="0">
              <a:solidFill>
                <a:schemeClr val="accent6">
                  <a:lumMod val="75000"/>
                </a:schemeClr>
              </a:solidFill>
              <a:latin typeface="Times New Roman" pitchFamily="18" charset="0"/>
              <a:cs typeface="Times New Roman" pitchFamily="18" charset="0"/>
            </a:endParaRPr>
          </a:p>
        </p:txBody>
      </p:sp>
      <p:sp>
        <p:nvSpPr>
          <p:cNvPr id="34" name="TextBox 33"/>
          <p:cNvSpPr txBox="1"/>
          <p:nvPr/>
        </p:nvSpPr>
        <p:spPr>
          <a:xfrm>
            <a:off x="6705600" y="3962400"/>
            <a:ext cx="22860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Negative Gradient</a:t>
            </a:r>
            <a:endParaRPr lang="en-US" sz="2400" dirty="0">
              <a:solidFill>
                <a:schemeClr val="accent6">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
            <a:ext cx="91440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High-level Vision Explanation: Context</a:t>
            </a:r>
            <a:endParaRPr lang="en-US" sz="4000" b="1" dirty="0">
              <a:solidFill>
                <a:srgbClr val="FFFFCC"/>
              </a:solidFill>
              <a:latin typeface="Times New Roman" pitchFamily="18" charset="0"/>
              <a:cs typeface="Times New Roman" pitchFamily="18" charset="0"/>
            </a:endParaRPr>
          </a:p>
        </p:txBody>
      </p:sp>
      <p:pic>
        <p:nvPicPr>
          <p:cNvPr id="3" name="Picture 2"/>
          <p:cNvPicPr>
            <a:picLocks noChangeAspect="1" noChangeArrowheads="1"/>
          </p:cNvPicPr>
          <p:nvPr/>
        </p:nvPicPr>
        <p:blipFill>
          <a:blip r:embed="rId3"/>
          <a:srcRect/>
          <a:stretch>
            <a:fillRect/>
          </a:stretch>
        </p:blipFill>
        <p:spPr bwMode="auto">
          <a:xfrm>
            <a:off x="2266950" y="1571625"/>
            <a:ext cx="4762500" cy="3457575"/>
          </a:xfrm>
          <a:prstGeom prst="rect">
            <a:avLst/>
          </a:prstGeom>
          <a:noFill/>
          <a:ln w="9525">
            <a:noFill/>
            <a:miter lim="800000"/>
            <a:headEnd/>
            <a:tailEnd/>
          </a:ln>
        </p:spPr>
      </p:pic>
      <p:sp>
        <p:nvSpPr>
          <p:cNvPr id="4" name="Oval 3"/>
          <p:cNvSpPr/>
          <p:nvPr/>
        </p:nvSpPr>
        <p:spPr>
          <a:xfrm>
            <a:off x="1981200" y="990600"/>
            <a:ext cx="2438400" cy="4572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 name="Oval 4"/>
          <p:cNvSpPr/>
          <p:nvPr/>
        </p:nvSpPr>
        <p:spPr>
          <a:xfrm>
            <a:off x="4876800" y="990600"/>
            <a:ext cx="2438400" cy="4572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TextBox 5"/>
          <p:cNvSpPr txBox="1"/>
          <p:nvPr/>
        </p:nvSpPr>
        <p:spPr>
          <a:xfrm>
            <a:off x="2209800" y="2133600"/>
            <a:ext cx="22860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Less Incident Illumination</a:t>
            </a:r>
            <a:endParaRPr lang="en-US" sz="2400" dirty="0">
              <a:solidFill>
                <a:schemeClr val="accent6">
                  <a:lumMod val="75000"/>
                </a:schemeClr>
              </a:solidFill>
              <a:latin typeface="Times New Roman" pitchFamily="18" charset="0"/>
              <a:cs typeface="Times New Roman" pitchFamily="18" charset="0"/>
            </a:endParaRPr>
          </a:p>
        </p:txBody>
      </p:sp>
      <p:sp>
        <p:nvSpPr>
          <p:cNvPr id="7" name="TextBox 6"/>
          <p:cNvSpPr txBox="1"/>
          <p:nvPr/>
        </p:nvSpPr>
        <p:spPr>
          <a:xfrm>
            <a:off x="4876800" y="2133600"/>
            <a:ext cx="22860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More Incident Illumination</a:t>
            </a:r>
            <a:endParaRPr lang="en-US" sz="2400" dirty="0">
              <a:solidFill>
                <a:schemeClr val="accent6">
                  <a:lumMod val="75000"/>
                </a:schemeClr>
              </a:solidFill>
              <a:latin typeface="Times New Roman" pitchFamily="18" charset="0"/>
              <a:cs typeface="Times New Roman" pitchFamily="18" charset="0"/>
            </a:endParaRPr>
          </a:p>
        </p:txBody>
      </p:sp>
      <p:sp>
        <p:nvSpPr>
          <p:cNvPr id="8" name="TextBox 7"/>
          <p:cNvSpPr txBox="1"/>
          <p:nvPr/>
        </p:nvSpPr>
        <p:spPr>
          <a:xfrm>
            <a:off x="0" y="5715000"/>
            <a:ext cx="9144000" cy="523220"/>
          </a:xfrm>
          <a:prstGeom prst="rect">
            <a:avLst/>
          </a:prstGeom>
          <a:noFill/>
        </p:spPr>
        <p:txBody>
          <a:bodyPr wrap="square" rtlCol="0">
            <a:spAutoFit/>
          </a:bodyPr>
          <a:lstStyle/>
          <a:p>
            <a:pPr algn="ctr"/>
            <a:r>
              <a:rPr lang="en-US" sz="2800" dirty="0" smtClean="0">
                <a:solidFill>
                  <a:schemeClr val="accent6">
                    <a:lumMod val="75000"/>
                  </a:schemeClr>
                </a:solidFill>
                <a:latin typeface="Times New Roman" pitchFamily="18" charset="0"/>
                <a:cs typeface="Times New Roman" pitchFamily="18" charset="0"/>
              </a:rPr>
              <a:t>Brightness =  Reflectance * Incident Illumination</a:t>
            </a:r>
            <a:endParaRPr lang="en-US" sz="2800" dirty="0">
              <a:solidFill>
                <a:schemeClr val="accent6">
                  <a:lumMod val="75000"/>
                </a:schemeClr>
              </a:solidFill>
              <a:latin typeface="Times New Roman" pitchFamily="18" charset="0"/>
              <a:cs typeface="Times New Roman" pitchFamily="18" charset="0"/>
            </a:endParaRPr>
          </a:p>
        </p:txBody>
      </p:sp>
      <p:sp>
        <p:nvSpPr>
          <p:cNvPr id="9" name="TextBox 8"/>
          <p:cNvSpPr txBox="1"/>
          <p:nvPr/>
        </p:nvSpPr>
        <p:spPr>
          <a:xfrm>
            <a:off x="-152400" y="2895600"/>
            <a:ext cx="26670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Higher Perceived Reflectance</a:t>
            </a:r>
            <a:endParaRPr lang="en-US" sz="2400" dirty="0">
              <a:solidFill>
                <a:schemeClr val="accent6">
                  <a:lumMod val="75000"/>
                </a:schemeClr>
              </a:solidFill>
              <a:latin typeface="Times New Roman" pitchFamily="18" charset="0"/>
              <a:cs typeface="Times New Roman" pitchFamily="18" charset="0"/>
            </a:endParaRPr>
          </a:p>
        </p:txBody>
      </p:sp>
      <p:sp>
        <p:nvSpPr>
          <p:cNvPr id="10" name="TextBox 9"/>
          <p:cNvSpPr txBox="1"/>
          <p:nvPr/>
        </p:nvSpPr>
        <p:spPr>
          <a:xfrm>
            <a:off x="6705600" y="2895600"/>
            <a:ext cx="2667000" cy="830997"/>
          </a:xfrm>
          <a:prstGeom prst="rect">
            <a:avLst/>
          </a:prstGeom>
          <a:noFill/>
        </p:spPr>
        <p:txBody>
          <a:bodyPr wrap="square" rtlCol="0">
            <a:spAutoFit/>
          </a:bodyPr>
          <a:lstStyle/>
          <a:p>
            <a:pPr algn="ctr"/>
            <a:r>
              <a:rPr lang="en-US" sz="2400" dirty="0" smtClean="0">
                <a:solidFill>
                  <a:schemeClr val="accent6">
                    <a:lumMod val="75000"/>
                  </a:schemeClr>
                </a:solidFill>
                <a:latin typeface="Times New Roman" pitchFamily="18" charset="0"/>
                <a:cs typeface="Times New Roman" pitchFamily="18" charset="0"/>
              </a:rPr>
              <a:t>Lower Perceived Reflectance</a:t>
            </a:r>
            <a:endParaRPr lang="en-US" sz="2400" dirty="0">
              <a:solidFill>
                <a:schemeClr val="accent6">
                  <a:lumMod val="75000"/>
                </a:schemeClr>
              </a:solidFill>
              <a:latin typeface="Times New Roman" pitchFamily="18" charset="0"/>
              <a:cs typeface="Times New Roman" pitchFamily="18" charset="0"/>
            </a:endParaRPr>
          </a:p>
        </p:txBody>
      </p:sp>
      <p:cxnSp>
        <p:nvCxnSpPr>
          <p:cNvPr id="12" name="Straight Arrow Connector 11"/>
          <p:cNvCxnSpPr/>
          <p:nvPr/>
        </p:nvCxnSpPr>
        <p:spPr>
          <a:xfrm>
            <a:off x="2133600" y="3352800"/>
            <a:ext cx="762000" cy="1588"/>
          </a:xfrm>
          <a:prstGeom prst="straightConnector1">
            <a:avLst/>
          </a:prstGeom>
          <a:ln w="3175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324600" y="3352800"/>
            <a:ext cx="762000" cy="1588"/>
          </a:xfrm>
          <a:prstGeom prst="straightConnector1">
            <a:avLst/>
          </a:prstGeom>
          <a:ln w="31750">
            <a:solidFill>
              <a:schemeClr val="accent6">
                <a:lumMod val="75000"/>
              </a:schemeClr>
            </a:solidFill>
            <a:headEnd type="triangle" w="lg" len="med"/>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528638" y="1724025"/>
            <a:ext cx="8086725" cy="3409950"/>
          </a:xfrm>
          <a:prstGeom prst="rect">
            <a:avLst/>
          </a:prstGeom>
          <a:noFill/>
          <a:ln w="9525">
            <a:solidFill>
              <a:schemeClr val="tx1">
                <a:lumMod val="85000"/>
                <a:lumOff val="15000"/>
              </a:schemeClr>
            </a:solidFill>
            <a:miter lim="800000"/>
            <a:headEnd/>
            <a:tailEnd/>
          </a:ln>
          <a:effectLst/>
        </p:spPr>
      </p:pic>
      <p:sp>
        <p:nvSpPr>
          <p:cNvPr id="3" name="TextBox 2"/>
          <p:cNvSpPr txBox="1"/>
          <p:nvPr/>
        </p:nvSpPr>
        <p:spPr>
          <a:xfrm>
            <a:off x="457200" y="206514"/>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The Hermann grid illusion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06514"/>
            <a:ext cx="9144000" cy="646331"/>
          </a:xfrm>
          <a:prstGeom prst="rect">
            <a:avLst/>
          </a:prstGeom>
          <a:noFill/>
        </p:spPr>
        <p:txBody>
          <a:bodyPr wrap="square" rtlCol="0">
            <a:spAutoFit/>
          </a:bodyPr>
          <a:lstStyle/>
          <a:p>
            <a:pPr algn="ctr"/>
            <a:r>
              <a:rPr lang="en-US" sz="3600" b="1" dirty="0" smtClean="0">
                <a:solidFill>
                  <a:srgbClr val="FFFFCC"/>
                </a:solidFill>
                <a:latin typeface="Times New Roman" pitchFamily="18" charset="0"/>
                <a:cs typeface="Times New Roman" pitchFamily="18" charset="0"/>
              </a:rPr>
              <a:t>The Hermann grid: Low level Explanation</a:t>
            </a:r>
          </a:p>
        </p:txBody>
      </p:sp>
      <p:pic>
        <p:nvPicPr>
          <p:cNvPr id="3074" name="Picture 2"/>
          <p:cNvPicPr>
            <a:picLocks noChangeAspect="1" noChangeArrowheads="1"/>
          </p:cNvPicPr>
          <p:nvPr/>
        </p:nvPicPr>
        <p:blipFill>
          <a:blip r:embed="rId2"/>
          <a:srcRect/>
          <a:stretch>
            <a:fillRect/>
          </a:stretch>
        </p:blipFill>
        <p:spPr bwMode="auto">
          <a:xfrm>
            <a:off x="2819400" y="1295400"/>
            <a:ext cx="3429000" cy="1756574"/>
          </a:xfrm>
          <a:prstGeom prst="rect">
            <a:avLst/>
          </a:prstGeom>
          <a:noFill/>
          <a:ln w="9525">
            <a:solidFill>
              <a:schemeClr val="tx1">
                <a:lumMod val="75000"/>
                <a:lumOff val="25000"/>
              </a:schemeClr>
            </a:solidFill>
            <a:miter lim="800000"/>
            <a:headEnd/>
            <a:tailEnd/>
          </a:ln>
        </p:spPr>
      </p:pic>
      <p:pic>
        <p:nvPicPr>
          <p:cNvPr id="5" name="Picture 2"/>
          <p:cNvPicPr>
            <a:picLocks noChangeAspect="1" noChangeArrowheads="1"/>
          </p:cNvPicPr>
          <p:nvPr/>
        </p:nvPicPr>
        <p:blipFill>
          <a:blip r:embed="rId3"/>
          <a:srcRect l="65916" b="51376"/>
          <a:stretch>
            <a:fillRect/>
          </a:stretch>
        </p:blipFill>
        <p:spPr bwMode="auto">
          <a:xfrm>
            <a:off x="1295400" y="3942347"/>
            <a:ext cx="1994972" cy="1772653"/>
          </a:xfrm>
          <a:prstGeom prst="rect">
            <a:avLst/>
          </a:prstGeom>
          <a:noFill/>
          <a:ln w="9525">
            <a:solidFill>
              <a:schemeClr val="tx1">
                <a:lumMod val="75000"/>
                <a:lumOff val="25000"/>
              </a:schemeClr>
            </a:solidFill>
            <a:miter lim="800000"/>
            <a:headEnd/>
            <a:tailEnd/>
          </a:ln>
        </p:spPr>
      </p:pic>
      <p:sp>
        <p:nvSpPr>
          <p:cNvPr id="6" name="TextBox 5"/>
          <p:cNvSpPr txBox="1"/>
          <p:nvPr/>
        </p:nvSpPr>
        <p:spPr>
          <a:xfrm>
            <a:off x="1981200" y="4491335"/>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7" name="TextBox 6"/>
          <p:cNvSpPr txBox="1"/>
          <p:nvPr/>
        </p:nvSpPr>
        <p:spPr>
          <a:xfrm>
            <a:off x="1981200" y="3957935"/>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8" name="TextBox 7"/>
          <p:cNvSpPr txBox="1"/>
          <p:nvPr/>
        </p:nvSpPr>
        <p:spPr>
          <a:xfrm>
            <a:off x="1981200" y="5049560"/>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9" name="TextBox 8"/>
          <p:cNvSpPr txBox="1"/>
          <p:nvPr/>
        </p:nvSpPr>
        <p:spPr>
          <a:xfrm>
            <a:off x="2514600" y="4491335"/>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10" name="TextBox 9"/>
          <p:cNvSpPr txBox="1"/>
          <p:nvPr/>
        </p:nvSpPr>
        <p:spPr>
          <a:xfrm>
            <a:off x="1447800" y="4491335"/>
            <a:ext cx="609600" cy="707886"/>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11" name="TextBox 10"/>
          <p:cNvSpPr txBox="1"/>
          <p:nvPr/>
        </p:nvSpPr>
        <p:spPr>
          <a:xfrm>
            <a:off x="1066800" y="5710535"/>
            <a:ext cx="2514600" cy="461665"/>
          </a:xfrm>
          <a:prstGeom prst="rect">
            <a:avLst/>
          </a:prstGeom>
          <a:noFill/>
        </p:spPr>
        <p:txBody>
          <a:bodyPr wrap="square" rtlCol="0">
            <a:spAutoFit/>
          </a:bodyPr>
          <a:lstStyle/>
          <a:p>
            <a:pPr algn="ctr"/>
            <a:r>
              <a:rPr lang="en-US" sz="2400" i="1" dirty="0" smtClean="0">
                <a:solidFill>
                  <a:schemeClr val="accent6">
                    <a:lumMod val="75000"/>
                  </a:schemeClr>
                </a:solidFill>
                <a:latin typeface="Times New Roman" pitchFamily="18" charset="0"/>
                <a:cs typeface="Times New Roman" pitchFamily="18" charset="0"/>
              </a:rPr>
              <a:t>Lateral Inhibition</a:t>
            </a:r>
            <a:endParaRPr lang="en-US" sz="2400" i="1" dirty="0">
              <a:solidFill>
                <a:schemeClr val="accent6">
                  <a:lumMod val="75000"/>
                </a:schemeClr>
              </a:solidFill>
              <a:latin typeface="Times New Roman" pitchFamily="18" charset="0"/>
              <a:cs typeface="Times New Roman" pitchFamily="18" charset="0"/>
            </a:endParaRPr>
          </a:p>
        </p:txBody>
      </p:sp>
      <p:pic>
        <p:nvPicPr>
          <p:cNvPr id="12" name="Picture 2"/>
          <p:cNvPicPr>
            <a:picLocks noChangeAspect="1" noChangeArrowheads="1"/>
          </p:cNvPicPr>
          <p:nvPr/>
        </p:nvPicPr>
        <p:blipFill>
          <a:blip r:embed="rId3"/>
          <a:srcRect r="66151" b="51376"/>
          <a:stretch>
            <a:fillRect/>
          </a:stretch>
        </p:blipFill>
        <p:spPr bwMode="auto">
          <a:xfrm>
            <a:off x="5638800" y="3942347"/>
            <a:ext cx="1981200" cy="1772653"/>
          </a:xfrm>
          <a:prstGeom prst="rect">
            <a:avLst/>
          </a:prstGeom>
          <a:noFill/>
          <a:ln w="9525">
            <a:solidFill>
              <a:schemeClr val="tx1">
                <a:lumMod val="75000"/>
                <a:lumOff val="25000"/>
              </a:schemeClr>
            </a:solidFill>
            <a:miter lim="800000"/>
            <a:headEnd/>
            <a:tailEnd/>
          </a:ln>
        </p:spPr>
      </p:pic>
      <p:cxnSp>
        <p:nvCxnSpPr>
          <p:cNvPr id="14" name="Straight Arrow Connector 13"/>
          <p:cNvCxnSpPr/>
          <p:nvPr/>
        </p:nvCxnSpPr>
        <p:spPr>
          <a:xfrm rot="5400000">
            <a:off x="2171700" y="2552700"/>
            <a:ext cx="1371600" cy="990600"/>
          </a:xfrm>
          <a:prstGeom prst="straightConnector1">
            <a:avLst/>
          </a:prstGeom>
          <a:ln w="3175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5295900" y="2552700"/>
            <a:ext cx="1371600" cy="990600"/>
          </a:xfrm>
          <a:prstGeom prst="straightConnector1">
            <a:avLst/>
          </a:prstGeom>
          <a:ln w="3175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528638" y="1724025"/>
            <a:ext cx="8086725" cy="3409950"/>
          </a:xfrm>
          <a:prstGeom prst="rect">
            <a:avLst/>
          </a:prstGeom>
          <a:noFill/>
          <a:ln w="9525">
            <a:solidFill>
              <a:schemeClr val="tx1">
                <a:lumMod val="85000"/>
                <a:lumOff val="15000"/>
              </a:schemeClr>
            </a:solidFill>
            <a:miter lim="800000"/>
            <a:headEnd/>
            <a:tailEnd/>
          </a:ln>
          <a:effectLst/>
        </p:spPr>
      </p:pic>
      <p:sp>
        <p:nvSpPr>
          <p:cNvPr id="3" name="TextBox 2"/>
          <p:cNvSpPr txBox="1"/>
          <p:nvPr/>
        </p:nvSpPr>
        <p:spPr>
          <a:xfrm>
            <a:off x="457200" y="206514"/>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The Hermann grid illusion</a:t>
            </a:r>
          </a:p>
        </p:txBody>
      </p:sp>
      <p:sp>
        <p:nvSpPr>
          <p:cNvPr id="4" name="TextBox 3"/>
          <p:cNvSpPr txBox="1"/>
          <p:nvPr/>
        </p:nvSpPr>
        <p:spPr>
          <a:xfrm>
            <a:off x="533400" y="5334000"/>
            <a:ext cx="8153400" cy="646331"/>
          </a:xfrm>
          <a:prstGeom prst="rect">
            <a:avLst/>
          </a:prstGeom>
          <a:noFill/>
        </p:spPr>
        <p:txBody>
          <a:bodyPr wrap="square" rtlCol="0">
            <a:spAutoFit/>
          </a:bodyPr>
          <a:lstStyle/>
          <a:p>
            <a:pPr algn="ctr"/>
            <a:r>
              <a:rPr lang="en-US" sz="3600" dirty="0" smtClean="0">
                <a:solidFill>
                  <a:schemeClr val="accent6">
                    <a:lumMod val="75000"/>
                  </a:schemeClr>
                </a:solidFill>
                <a:latin typeface="Times New Roman" pitchFamily="18" charset="0"/>
                <a:cs typeface="Times New Roman" pitchFamily="18" charset="0"/>
              </a:rPr>
              <a:t>Focus on one intersection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06514"/>
            <a:ext cx="9144000" cy="646331"/>
          </a:xfrm>
          <a:prstGeom prst="rect">
            <a:avLst/>
          </a:prstGeom>
          <a:noFill/>
        </p:spPr>
        <p:txBody>
          <a:bodyPr wrap="square" rtlCol="0">
            <a:spAutoFit/>
          </a:bodyPr>
          <a:lstStyle/>
          <a:p>
            <a:pPr algn="ctr"/>
            <a:r>
              <a:rPr lang="en-US" sz="3600" b="1" dirty="0" smtClean="0">
                <a:solidFill>
                  <a:srgbClr val="FFFFCC"/>
                </a:solidFill>
                <a:latin typeface="Times New Roman" pitchFamily="18" charset="0"/>
                <a:cs typeface="Times New Roman" pitchFamily="18" charset="0"/>
              </a:rPr>
              <a:t>Why does the illusion disappear?</a:t>
            </a:r>
          </a:p>
        </p:txBody>
      </p:sp>
      <p:pic>
        <p:nvPicPr>
          <p:cNvPr id="3075" name="Picture 3"/>
          <p:cNvPicPr>
            <a:picLocks noChangeAspect="1" noChangeArrowheads="1"/>
          </p:cNvPicPr>
          <p:nvPr/>
        </p:nvPicPr>
        <p:blipFill>
          <a:blip r:embed="rId2"/>
          <a:srcRect/>
          <a:stretch>
            <a:fillRect/>
          </a:stretch>
        </p:blipFill>
        <p:spPr bwMode="auto">
          <a:xfrm>
            <a:off x="2133600" y="1752600"/>
            <a:ext cx="4908740" cy="2514600"/>
          </a:xfrm>
          <a:prstGeom prst="rect">
            <a:avLst/>
          </a:prstGeom>
          <a:noFill/>
          <a:ln w="9525">
            <a:solidFill>
              <a:schemeClr val="tx1">
                <a:lumMod val="75000"/>
                <a:lumOff val="25000"/>
              </a:schemeClr>
            </a:solidFill>
            <a:miter lim="800000"/>
            <a:headEnd/>
            <a:tailEnd/>
          </a:ln>
        </p:spPr>
      </p:pic>
      <p:pic>
        <p:nvPicPr>
          <p:cNvPr id="4098" name="Picture 2"/>
          <p:cNvPicPr>
            <a:picLocks noChangeAspect="1" noChangeArrowheads="1"/>
          </p:cNvPicPr>
          <p:nvPr/>
        </p:nvPicPr>
        <p:blipFill>
          <a:blip r:embed="rId3"/>
          <a:srcRect/>
          <a:stretch>
            <a:fillRect/>
          </a:stretch>
        </p:blipFill>
        <p:spPr bwMode="auto">
          <a:xfrm>
            <a:off x="5105400" y="2743200"/>
            <a:ext cx="540418" cy="533400"/>
          </a:xfrm>
          <a:prstGeom prst="rect">
            <a:avLst/>
          </a:prstGeom>
          <a:noFill/>
          <a:ln w="9525">
            <a:noFill/>
            <a:miter lim="800000"/>
            <a:headEnd/>
            <a:tailEnd/>
          </a:ln>
        </p:spPr>
      </p:pic>
      <p:pic>
        <p:nvPicPr>
          <p:cNvPr id="14" name="Picture 2"/>
          <p:cNvPicPr>
            <a:picLocks noChangeAspect="1" noChangeArrowheads="1"/>
          </p:cNvPicPr>
          <p:nvPr/>
        </p:nvPicPr>
        <p:blipFill>
          <a:blip r:embed="rId3"/>
          <a:srcRect/>
          <a:stretch>
            <a:fillRect/>
          </a:stretch>
        </p:blipFill>
        <p:spPr bwMode="auto">
          <a:xfrm>
            <a:off x="5867400" y="3505200"/>
            <a:ext cx="540418" cy="533400"/>
          </a:xfrm>
          <a:prstGeom prst="rect">
            <a:avLst/>
          </a:prstGeom>
          <a:noFill/>
          <a:ln w="9525">
            <a:noFill/>
            <a:miter lim="800000"/>
            <a:headEnd/>
            <a:tailEnd/>
          </a:ln>
        </p:spPr>
      </p:pic>
      <p:pic>
        <p:nvPicPr>
          <p:cNvPr id="15" name="Picture 2"/>
          <p:cNvPicPr>
            <a:picLocks noChangeAspect="1" noChangeArrowheads="1"/>
          </p:cNvPicPr>
          <p:nvPr/>
        </p:nvPicPr>
        <p:blipFill>
          <a:blip r:embed="rId3"/>
          <a:srcRect/>
          <a:stretch>
            <a:fillRect/>
          </a:stretch>
        </p:blipFill>
        <p:spPr bwMode="auto">
          <a:xfrm>
            <a:off x="5867400" y="2057400"/>
            <a:ext cx="540418" cy="533400"/>
          </a:xfrm>
          <a:prstGeom prst="rect">
            <a:avLst/>
          </a:prstGeom>
          <a:noFill/>
          <a:ln w="9525">
            <a:noFill/>
            <a:miter lim="800000"/>
            <a:headEnd/>
            <a:tailEnd/>
          </a:ln>
        </p:spPr>
      </p:pic>
      <p:sp>
        <p:nvSpPr>
          <p:cNvPr id="16" name="TextBox 15"/>
          <p:cNvSpPr txBox="1"/>
          <p:nvPr/>
        </p:nvSpPr>
        <p:spPr>
          <a:xfrm>
            <a:off x="0" y="4734580"/>
            <a:ext cx="9144000" cy="523220"/>
          </a:xfrm>
          <a:prstGeom prst="rect">
            <a:avLst/>
          </a:prstGeom>
          <a:noFill/>
        </p:spPr>
        <p:txBody>
          <a:bodyPr wrap="square" rtlCol="0">
            <a:spAutoFit/>
          </a:bodyPr>
          <a:lstStyle/>
          <a:p>
            <a:pPr algn="ctr"/>
            <a:r>
              <a:rPr lang="en-US" sz="2800" dirty="0" smtClean="0">
                <a:solidFill>
                  <a:schemeClr val="accent6">
                    <a:lumMod val="75000"/>
                  </a:schemeClr>
                </a:solidFill>
                <a:latin typeface="Times New Roman" pitchFamily="18" charset="0"/>
                <a:cs typeface="Times New Roman" pitchFamily="18" charset="0"/>
              </a:rPr>
              <a:t>Receptive fields are smaller near the fovea (center) of the eye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381000" y="1271016"/>
            <a:ext cx="8343900" cy="4672584"/>
          </a:xfrm>
          <a:prstGeom prst="rect">
            <a:avLst/>
          </a:prstGeom>
          <a:noFill/>
          <a:ln w="9525">
            <a:solidFill>
              <a:schemeClr val="tx1">
                <a:lumMod val="85000"/>
                <a:lumOff val="15000"/>
              </a:schemeClr>
            </a:solidFill>
            <a:miter lim="800000"/>
            <a:headEnd/>
            <a:tailEnd/>
          </a:ln>
          <a:effectLst/>
        </p:spPr>
      </p:pic>
      <p:sp>
        <p:nvSpPr>
          <p:cNvPr id="4" name="TextBox 3"/>
          <p:cNvSpPr txBox="1"/>
          <p:nvPr/>
        </p:nvSpPr>
        <p:spPr>
          <a:xfrm>
            <a:off x="457200" y="206514"/>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The Waved Grid: No illusion!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609600"/>
            <a:ext cx="2819400" cy="1143000"/>
          </a:xfrm>
        </p:spPr>
        <p:txBody>
          <a:bodyPr/>
          <a:lstStyle/>
          <a:p>
            <a:pPr eaLnBrk="1" hangingPunct="1">
              <a:defRPr/>
            </a:pPr>
            <a:r>
              <a:rPr lang="en-GB" smtClean="0"/>
              <a:t>Cross section</a:t>
            </a:r>
          </a:p>
        </p:txBody>
      </p:sp>
      <p:sp>
        <p:nvSpPr>
          <p:cNvPr id="3075" name="Rectangle 3"/>
          <p:cNvSpPr>
            <a:spLocks noGrp="1" noChangeArrowheads="1"/>
          </p:cNvSpPr>
          <p:nvPr>
            <p:ph type="body" sz="half" idx="1"/>
          </p:nvPr>
        </p:nvSpPr>
        <p:spPr>
          <a:xfrm>
            <a:off x="381000" y="2209800"/>
            <a:ext cx="2438400" cy="3581400"/>
          </a:xfrm>
        </p:spPr>
        <p:txBody>
          <a:bodyPr/>
          <a:lstStyle/>
          <a:p>
            <a:pPr eaLnBrk="1" hangingPunct="1">
              <a:buFont typeface="Wingdings" pitchFamily="2" charset="2"/>
              <a:buNone/>
            </a:pPr>
            <a:r>
              <a:rPr lang="en-GB" sz="2000" dirty="0" smtClean="0"/>
              <a:t>Retina</a:t>
            </a:r>
          </a:p>
          <a:p>
            <a:pPr eaLnBrk="1" hangingPunct="1">
              <a:buFont typeface="Wingdings" pitchFamily="2" charset="2"/>
              <a:buNone/>
            </a:pPr>
            <a:r>
              <a:rPr lang="en-GB" sz="2000" dirty="0" smtClean="0"/>
              <a:t>Lens</a:t>
            </a:r>
          </a:p>
          <a:p>
            <a:pPr eaLnBrk="1" hangingPunct="1">
              <a:buFont typeface="Wingdings" pitchFamily="2" charset="2"/>
              <a:buNone/>
            </a:pPr>
            <a:r>
              <a:rPr lang="en-GB" sz="2000" dirty="0" smtClean="0"/>
              <a:t>Cornea</a:t>
            </a:r>
          </a:p>
          <a:p>
            <a:pPr eaLnBrk="1" hangingPunct="1">
              <a:buFont typeface="Wingdings" pitchFamily="2" charset="2"/>
              <a:buNone/>
            </a:pPr>
            <a:r>
              <a:rPr lang="en-GB" sz="2000" dirty="0" smtClean="0"/>
              <a:t>Optic nerve</a:t>
            </a:r>
          </a:p>
          <a:p>
            <a:pPr eaLnBrk="1" hangingPunct="1">
              <a:buFont typeface="Wingdings" pitchFamily="2" charset="2"/>
              <a:buNone/>
            </a:pPr>
            <a:r>
              <a:rPr lang="en-GB" sz="2000" dirty="0" err="1" smtClean="0"/>
              <a:t>Cilary</a:t>
            </a:r>
            <a:r>
              <a:rPr lang="en-GB" sz="2000" dirty="0" smtClean="0"/>
              <a:t> muscles</a:t>
            </a:r>
          </a:p>
        </p:txBody>
      </p:sp>
      <p:pic>
        <p:nvPicPr>
          <p:cNvPr id="3082" name="Picture 10" descr="ey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066800"/>
            <a:ext cx="5029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629400" y="6154792"/>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2771593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1238250" y="1100138"/>
            <a:ext cx="6667500" cy="4657725"/>
          </a:xfrm>
          <a:prstGeom prst="rect">
            <a:avLst/>
          </a:prstGeom>
          <a:noFill/>
          <a:ln w="9525">
            <a:solidFill>
              <a:schemeClr val="tx1">
                <a:lumMod val="85000"/>
                <a:lumOff val="15000"/>
              </a:schemeClr>
            </a:solidFill>
            <a:miter lim="800000"/>
            <a:headEnd/>
            <a:tailEnd/>
          </a:ln>
          <a:effectLst/>
        </p:spPr>
      </p:pic>
      <p:sp>
        <p:nvSpPr>
          <p:cNvPr id="3" name="TextBox 2"/>
          <p:cNvSpPr txBox="1"/>
          <p:nvPr/>
        </p:nvSpPr>
        <p:spPr>
          <a:xfrm>
            <a:off x="457200" y="206514"/>
            <a:ext cx="8153400" cy="646331"/>
          </a:xfrm>
          <a:prstGeom prst="rect">
            <a:avLst/>
          </a:prstGeom>
          <a:noFill/>
        </p:spPr>
        <p:txBody>
          <a:bodyPr wrap="square" rtlCol="0">
            <a:spAutoFit/>
          </a:bodyPr>
          <a:lstStyle/>
          <a:p>
            <a:pPr algn="ctr"/>
            <a:r>
              <a:rPr lang="en-US" sz="3600" b="1" dirty="0" smtClean="0">
                <a:solidFill>
                  <a:srgbClr val="FFFFCC"/>
                </a:solidFill>
                <a:latin typeface="Times New Roman" pitchFamily="18" charset="0"/>
                <a:cs typeface="Times New Roman" pitchFamily="18" charset="0"/>
              </a:rPr>
              <a:t>Scintillating Grids: Straight and Curved</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1371600" y="1066800"/>
            <a:ext cx="6248400" cy="4857290"/>
          </a:xfrm>
          <a:prstGeom prst="rect">
            <a:avLst/>
          </a:prstGeom>
          <a:noFill/>
          <a:ln w="9525">
            <a:noFill/>
            <a:miter lim="800000"/>
            <a:headEnd/>
            <a:tailEnd/>
          </a:ln>
        </p:spPr>
      </p:pic>
      <p:sp>
        <p:nvSpPr>
          <p:cNvPr id="3" name="TextBox 2"/>
          <p:cNvSpPr txBox="1"/>
          <p:nvPr/>
        </p:nvSpPr>
        <p:spPr>
          <a:xfrm>
            <a:off x="457200" y="206514"/>
            <a:ext cx="8153400" cy="646331"/>
          </a:xfrm>
          <a:prstGeom prst="rect">
            <a:avLst/>
          </a:prstGeom>
          <a:noFill/>
        </p:spPr>
        <p:txBody>
          <a:bodyPr wrap="square" rtlCol="0">
            <a:spAutoFit/>
          </a:bodyPr>
          <a:lstStyle/>
          <a:p>
            <a:pPr algn="ctr"/>
            <a:r>
              <a:rPr lang="en-US" sz="3600" b="1" dirty="0" err="1" smtClean="0">
                <a:solidFill>
                  <a:srgbClr val="FFFFCC"/>
                </a:solidFill>
                <a:latin typeface="Times New Roman" pitchFamily="18" charset="0"/>
                <a:cs typeface="Times New Roman" pitchFamily="18" charset="0"/>
              </a:rPr>
              <a:t>Adelson’s</a:t>
            </a:r>
            <a:r>
              <a:rPr lang="en-US" sz="3600" b="1" dirty="0" smtClean="0">
                <a:solidFill>
                  <a:srgbClr val="FFFFCC"/>
                </a:solidFill>
                <a:latin typeface="Times New Roman" pitchFamily="18" charset="0"/>
                <a:cs typeface="Times New Roman" pitchFamily="18" charset="0"/>
              </a:rPr>
              <a:t> checkerboard illusion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71600" y="1069848"/>
            <a:ext cx="6246050" cy="4855464"/>
          </a:xfrm>
          <a:prstGeom prst="rect">
            <a:avLst/>
          </a:prstGeom>
          <a:noFill/>
          <a:ln w="9525">
            <a:noFill/>
            <a:miter lim="800000"/>
            <a:headEnd/>
            <a:tailEnd/>
          </a:ln>
        </p:spPr>
      </p:pic>
      <p:sp>
        <p:nvSpPr>
          <p:cNvPr id="3" name="TextBox 2"/>
          <p:cNvSpPr txBox="1"/>
          <p:nvPr/>
        </p:nvSpPr>
        <p:spPr>
          <a:xfrm>
            <a:off x="457200" y="206514"/>
            <a:ext cx="8153400" cy="646331"/>
          </a:xfrm>
          <a:prstGeom prst="rect">
            <a:avLst/>
          </a:prstGeom>
          <a:noFill/>
        </p:spPr>
        <p:txBody>
          <a:bodyPr wrap="square" rtlCol="0">
            <a:spAutoFit/>
          </a:bodyPr>
          <a:lstStyle/>
          <a:p>
            <a:pPr algn="ctr"/>
            <a:r>
              <a:rPr lang="en-US" sz="3600" b="1" dirty="0" err="1" smtClean="0">
                <a:solidFill>
                  <a:srgbClr val="FFFFCC"/>
                </a:solidFill>
                <a:latin typeface="Times New Roman" pitchFamily="18" charset="0"/>
                <a:cs typeface="Times New Roman" pitchFamily="18" charset="0"/>
              </a:rPr>
              <a:t>Adelson’s</a:t>
            </a:r>
            <a:r>
              <a:rPr lang="en-US" sz="3600" b="1" dirty="0" smtClean="0">
                <a:solidFill>
                  <a:srgbClr val="FFFFCC"/>
                </a:solidFill>
                <a:latin typeface="Times New Roman" pitchFamily="18" charset="0"/>
                <a:cs typeface="Times New Roman" pitchFamily="18" charset="0"/>
              </a:rPr>
              <a:t> checkerboard illusion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Documents and Settings\mohit\Desktop\Optical Illusions\PurvesAndLottoContrast.bmp"/>
          <p:cNvPicPr>
            <a:picLocks noChangeAspect="1" noChangeArrowheads="1"/>
          </p:cNvPicPr>
          <p:nvPr/>
        </p:nvPicPr>
        <p:blipFill>
          <a:blip r:embed="rId3"/>
          <a:srcRect/>
          <a:stretch>
            <a:fillRect/>
          </a:stretch>
        </p:blipFill>
        <p:spPr bwMode="auto">
          <a:xfrm>
            <a:off x="1676400" y="1371600"/>
            <a:ext cx="5711544" cy="4138612"/>
          </a:xfrm>
          <a:prstGeom prst="rect">
            <a:avLst/>
          </a:prstGeom>
          <a:noFill/>
          <a:ln>
            <a:solidFill>
              <a:schemeClr val="tx1">
                <a:lumMod val="75000"/>
                <a:lumOff val="25000"/>
              </a:schemeClr>
            </a:solidFill>
          </a:ln>
        </p:spPr>
      </p:pic>
      <p:sp>
        <p:nvSpPr>
          <p:cNvPr id="3" name="TextBox 2"/>
          <p:cNvSpPr txBox="1"/>
          <p:nvPr/>
        </p:nvSpPr>
        <p:spPr>
          <a:xfrm>
            <a:off x="457200" y="2286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Where is the illusion?</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1673352" y="1371600"/>
            <a:ext cx="5711544" cy="4138612"/>
            <a:chOff x="4648200" y="1219200"/>
            <a:chExt cx="5711544" cy="4138612"/>
          </a:xfrm>
        </p:grpSpPr>
        <p:pic>
          <p:nvPicPr>
            <p:cNvPr id="4" name="Picture 2" descr="C:\Documents and Settings\mohit\Desktop\Optical Illusions\PurvesAndLottoContrast.bmp"/>
            <p:cNvPicPr>
              <a:picLocks noChangeAspect="1" noChangeArrowheads="1"/>
            </p:cNvPicPr>
            <p:nvPr/>
          </p:nvPicPr>
          <p:blipFill>
            <a:blip r:embed="rId3"/>
            <a:srcRect/>
            <a:stretch>
              <a:fillRect/>
            </a:stretch>
          </p:blipFill>
          <p:spPr bwMode="auto">
            <a:xfrm>
              <a:off x="4648200" y="1219200"/>
              <a:ext cx="5711544" cy="4138612"/>
            </a:xfrm>
            <a:prstGeom prst="rect">
              <a:avLst/>
            </a:prstGeom>
            <a:solidFill>
              <a:srgbClr val="818181"/>
            </a:solidFill>
            <a:ln>
              <a:solidFill>
                <a:schemeClr val="tx1">
                  <a:lumMod val="75000"/>
                  <a:lumOff val="25000"/>
                </a:schemeClr>
              </a:solidFill>
            </a:ln>
          </p:spPr>
        </p:pic>
        <p:sp>
          <p:nvSpPr>
            <p:cNvPr id="5" name="Rectangle 4"/>
            <p:cNvSpPr/>
            <p:nvPr/>
          </p:nvSpPr>
          <p:spPr>
            <a:xfrm rot="20222571">
              <a:off x="7148170" y="2217065"/>
              <a:ext cx="381000" cy="1630342"/>
            </a:xfrm>
            <a:prstGeom prst="rect">
              <a:avLst/>
            </a:prstGeom>
            <a:solidFill>
              <a:srgbClr val="81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Rectangle 5"/>
            <p:cNvSpPr/>
            <p:nvPr/>
          </p:nvSpPr>
          <p:spPr>
            <a:xfrm rot="1379365">
              <a:off x="7618444" y="2169999"/>
              <a:ext cx="381000" cy="1630342"/>
            </a:xfrm>
            <a:prstGeom prst="rect">
              <a:avLst/>
            </a:prstGeom>
            <a:solidFill>
              <a:srgbClr val="81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8" name="Rectangle 7"/>
            <p:cNvSpPr/>
            <p:nvPr/>
          </p:nvSpPr>
          <p:spPr>
            <a:xfrm rot="1379365">
              <a:off x="6249956" y="2219459"/>
              <a:ext cx="381000" cy="1630342"/>
            </a:xfrm>
            <a:prstGeom prst="rect">
              <a:avLst/>
            </a:prstGeom>
            <a:solidFill>
              <a:srgbClr val="81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9" name="Rectangle 8"/>
            <p:cNvSpPr/>
            <p:nvPr/>
          </p:nvSpPr>
          <p:spPr>
            <a:xfrm rot="20222571">
              <a:off x="8456264" y="2219539"/>
              <a:ext cx="381000" cy="1630342"/>
            </a:xfrm>
            <a:prstGeom prst="rect">
              <a:avLst/>
            </a:prstGeom>
            <a:solidFill>
              <a:srgbClr val="81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sp>
        <p:nvSpPr>
          <p:cNvPr id="10" name="TextBox 9"/>
          <p:cNvSpPr txBox="1"/>
          <p:nvPr/>
        </p:nvSpPr>
        <p:spPr>
          <a:xfrm>
            <a:off x="457200" y="2286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Where is the illusion?</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667000" y="1828800"/>
            <a:ext cx="3733800" cy="3181198"/>
          </a:xfrm>
          <a:prstGeom prst="rect">
            <a:avLst/>
          </a:prstGeom>
          <a:noFill/>
          <a:ln w="9525">
            <a:noFill/>
            <a:miter lim="800000"/>
            <a:headEnd/>
            <a:tailEnd/>
          </a:ln>
          <a:effectLst/>
        </p:spPr>
      </p:pic>
      <p:sp>
        <p:nvSpPr>
          <p:cNvPr id="3" name="TextBox 2"/>
          <p:cNvSpPr txBox="1"/>
          <p:nvPr/>
        </p:nvSpPr>
        <p:spPr>
          <a:xfrm>
            <a:off x="457200" y="2286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Rubik’s Cube Color Illusion</a:t>
            </a:r>
            <a:endParaRPr lang="en-US" sz="4000" b="1" dirty="0">
              <a:solidFill>
                <a:srgbClr val="FFFFCC"/>
              </a:solidFill>
              <a:latin typeface="Times New Roman" pitchFamily="18" charset="0"/>
              <a:cs typeface="Times New Roman" pitchFamily="18" charset="0"/>
            </a:endParaRPr>
          </a:p>
        </p:txBody>
      </p:sp>
      <p:cxnSp>
        <p:nvCxnSpPr>
          <p:cNvPr id="5" name="Straight Arrow Connector 4"/>
          <p:cNvCxnSpPr/>
          <p:nvPr/>
        </p:nvCxnSpPr>
        <p:spPr>
          <a:xfrm>
            <a:off x="2209800" y="2514600"/>
            <a:ext cx="2362200" cy="1588"/>
          </a:xfrm>
          <a:prstGeom prst="straightConnector1">
            <a:avLst/>
          </a:prstGeom>
          <a:ln w="3175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209800" y="2514600"/>
            <a:ext cx="2057400" cy="1143000"/>
          </a:xfrm>
          <a:prstGeom prst="straightConnector1">
            <a:avLst/>
          </a:prstGeom>
          <a:ln w="3175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2400" y="2209800"/>
            <a:ext cx="2209800" cy="523220"/>
          </a:xfrm>
          <a:prstGeom prst="rect">
            <a:avLst/>
          </a:prstGeom>
          <a:noFill/>
        </p:spPr>
        <p:txBody>
          <a:bodyPr wrap="square" rtlCol="0">
            <a:spAutoFit/>
          </a:bodyPr>
          <a:lstStyle/>
          <a:p>
            <a:r>
              <a:rPr lang="en-US" sz="2800" dirty="0" smtClean="0">
                <a:solidFill>
                  <a:schemeClr val="accent6">
                    <a:lumMod val="75000"/>
                  </a:schemeClr>
                </a:solidFill>
                <a:latin typeface="Times New Roman" pitchFamily="18" charset="0"/>
                <a:cs typeface="Times New Roman" pitchFamily="18" charset="0"/>
              </a:rPr>
              <a:t>Same Color?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2667000" y="1828800"/>
            <a:ext cx="3733800" cy="3181198"/>
          </a:xfrm>
          <a:prstGeom prst="rect">
            <a:avLst/>
          </a:prstGeom>
          <a:noFill/>
          <a:ln w="9525">
            <a:noFill/>
            <a:miter lim="800000"/>
            <a:headEnd/>
            <a:tailEnd/>
          </a:ln>
          <a:effectLst/>
        </p:spPr>
      </p:pic>
      <p:sp>
        <p:nvSpPr>
          <p:cNvPr id="5" name="Rectangle 4"/>
          <p:cNvSpPr/>
          <p:nvPr/>
        </p:nvSpPr>
        <p:spPr>
          <a:xfrm rot="1087422">
            <a:off x="4388499" y="2507059"/>
            <a:ext cx="136218" cy="1158082"/>
          </a:xfrm>
          <a:prstGeom prst="rect">
            <a:avLst/>
          </a:prstGeom>
          <a:solidFill>
            <a:srgbClr val="9A5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4" name="TextBox 3"/>
          <p:cNvSpPr txBox="1"/>
          <p:nvPr/>
        </p:nvSpPr>
        <p:spPr>
          <a:xfrm>
            <a:off x="457200" y="2286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Rubik’s Cube Color Illusion</a:t>
            </a:r>
            <a:endParaRPr lang="en-US" sz="4000" b="1" dirty="0">
              <a:solidFill>
                <a:srgbClr val="FFFFCC"/>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905000" y="1295400"/>
            <a:ext cx="5334000" cy="3333750"/>
          </a:xfrm>
          <a:prstGeom prst="rect">
            <a:avLst/>
          </a:prstGeom>
          <a:noFill/>
          <a:ln w="9525">
            <a:solidFill>
              <a:schemeClr val="tx1">
                <a:lumMod val="75000"/>
                <a:lumOff val="25000"/>
              </a:schemeClr>
            </a:solidFill>
            <a:miter lim="800000"/>
            <a:headEnd/>
            <a:tailEnd/>
          </a:ln>
        </p:spPr>
      </p:pic>
      <p:sp>
        <p:nvSpPr>
          <p:cNvPr id="3" name="TextBox 2"/>
          <p:cNvSpPr txBox="1"/>
          <p:nvPr/>
        </p:nvSpPr>
        <p:spPr>
          <a:xfrm>
            <a:off x="457200" y="206514"/>
            <a:ext cx="8153400" cy="646331"/>
          </a:xfrm>
          <a:prstGeom prst="rect">
            <a:avLst/>
          </a:prstGeom>
          <a:noFill/>
        </p:spPr>
        <p:txBody>
          <a:bodyPr wrap="square" rtlCol="0">
            <a:spAutoFit/>
          </a:bodyPr>
          <a:lstStyle/>
          <a:p>
            <a:pPr algn="ctr"/>
            <a:r>
              <a:rPr lang="en-US" sz="3600" b="1" dirty="0" err="1" smtClean="0">
                <a:solidFill>
                  <a:srgbClr val="FFFFCC"/>
                </a:solidFill>
                <a:latin typeface="Times New Roman" pitchFamily="18" charset="0"/>
                <a:cs typeface="Times New Roman" pitchFamily="18" charset="0"/>
              </a:rPr>
              <a:t>Craik</a:t>
            </a:r>
            <a:r>
              <a:rPr lang="en-US" sz="3600" b="1" dirty="0" smtClean="0">
                <a:solidFill>
                  <a:srgbClr val="FFFFCC"/>
                </a:solidFill>
                <a:latin typeface="Times New Roman" pitchFamily="18" charset="0"/>
                <a:cs typeface="Times New Roman" pitchFamily="18" charset="0"/>
              </a:rPr>
              <a:t>-O’Brien-</a:t>
            </a:r>
            <a:r>
              <a:rPr lang="en-US" sz="3600" b="1" dirty="0" err="1" smtClean="0">
                <a:solidFill>
                  <a:srgbClr val="FFFFCC"/>
                </a:solidFill>
                <a:latin typeface="Times New Roman" pitchFamily="18" charset="0"/>
                <a:cs typeface="Times New Roman" pitchFamily="18" charset="0"/>
              </a:rPr>
              <a:t>Cornsweet</a:t>
            </a:r>
            <a:r>
              <a:rPr lang="en-US" sz="3600" b="1" dirty="0" smtClean="0">
                <a:solidFill>
                  <a:srgbClr val="FFFFCC"/>
                </a:solidFill>
                <a:latin typeface="Times New Roman" pitchFamily="18" charset="0"/>
                <a:cs typeface="Times New Roman" pitchFamily="18" charset="0"/>
              </a:rPr>
              <a:t> Illusion</a:t>
            </a:r>
          </a:p>
        </p:txBody>
      </p:sp>
      <p:grpSp>
        <p:nvGrpSpPr>
          <p:cNvPr id="11" name="Group 10"/>
          <p:cNvGrpSpPr/>
          <p:nvPr/>
        </p:nvGrpSpPr>
        <p:grpSpPr>
          <a:xfrm>
            <a:off x="2667000" y="5034915"/>
            <a:ext cx="3846689" cy="366829"/>
            <a:chOff x="1371600" y="5562600"/>
            <a:chExt cx="6400800" cy="610394"/>
          </a:xfrm>
        </p:grpSpPr>
        <p:cxnSp>
          <p:nvCxnSpPr>
            <p:cNvPr id="5" name="Straight Connector 4"/>
            <p:cNvCxnSpPr/>
            <p:nvPr/>
          </p:nvCxnSpPr>
          <p:spPr>
            <a:xfrm>
              <a:off x="1371600" y="5562600"/>
              <a:ext cx="3200400" cy="609600"/>
            </a:xfrm>
            <a:prstGeom prst="line">
              <a:avLst/>
            </a:prstGeom>
            <a:ln w="317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562600"/>
              <a:ext cx="3200400" cy="609600"/>
            </a:xfrm>
            <a:prstGeom prst="line">
              <a:avLst/>
            </a:prstGeom>
            <a:ln w="317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267200" y="5867400"/>
              <a:ext cx="609600" cy="1588"/>
            </a:xfrm>
            <a:prstGeom prst="line">
              <a:avLst/>
            </a:prstGeom>
            <a:ln w="31750">
              <a:solidFill>
                <a:srgbClr val="FFFFCC"/>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2819400" y="6025515"/>
            <a:ext cx="3581400" cy="336720"/>
            <a:chOff x="1371600" y="5562600"/>
            <a:chExt cx="6492240" cy="610394"/>
          </a:xfrm>
        </p:grpSpPr>
        <p:cxnSp>
          <p:nvCxnSpPr>
            <p:cNvPr id="13" name="Straight Connector 12"/>
            <p:cNvCxnSpPr/>
            <p:nvPr/>
          </p:nvCxnSpPr>
          <p:spPr>
            <a:xfrm>
              <a:off x="1371600" y="6111240"/>
              <a:ext cx="3200400" cy="60960"/>
            </a:xfrm>
            <a:prstGeom prst="line">
              <a:avLst/>
            </a:prstGeom>
            <a:ln w="317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72000" y="5562600"/>
              <a:ext cx="3291840" cy="1906"/>
            </a:xfrm>
            <a:prstGeom prst="line">
              <a:avLst/>
            </a:prstGeom>
            <a:ln w="317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4267200" y="5867400"/>
              <a:ext cx="609600" cy="1588"/>
            </a:xfrm>
            <a:prstGeom prst="line">
              <a:avLst/>
            </a:prstGeom>
            <a:ln w="31750">
              <a:solidFill>
                <a:srgbClr val="FFFFCC"/>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76200" y="4876800"/>
            <a:ext cx="2286000" cy="523220"/>
          </a:xfrm>
          <a:prstGeom prst="rect">
            <a:avLst/>
          </a:prstGeom>
          <a:noFill/>
        </p:spPr>
        <p:txBody>
          <a:bodyPr wrap="square" rtlCol="0">
            <a:spAutoFit/>
          </a:bodyPr>
          <a:lstStyle/>
          <a:p>
            <a:r>
              <a:rPr lang="en-US" sz="2800" dirty="0" smtClean="0">
                <a:solidFill>
                  <a:schemeClr val="accent6">
                    <a:lumMod val="75000"/>
                  </a:schemeClr>
                </a:solidFill>
                <a:latin typeface="Times New Roman" pitchFamily="18" charset="0"/>
                <a:cs typeface="Times New Roman" pitchFamily="18" charset="0"/>
              </a:rPr>
              <a:t>Actual Profile</a:t>
            </a:r>
          </a:p>
        </p:txBody>
      </p:sp>
      <p:cxnSp>
        <p:nvCxnSpPr>
          <p:cNvPr id="22" name="Straight Connector 21"/>
          <p:cNvCxnSpPr>
            <a:stCxn id="6146" idx="1"/>
            <a:endCxn id="6146" idx="3"/>
          </p:cNvCxnSpPr>
          <p:nvPr/>
        </p:nvCxnSpPr>
        <p:spPr>
          <a:xfrm rot="10800000" flipH="1">
            <a:off x="1905000" y="2962275"/>
            <a:ext cx="5334000" cy="1588"/>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6200" y="5953780"/>
            <a:ext cx="2895600" cy="523220"/>
          </a:xfrm>
          <a:prstGeom prst="rect">
            <a:avLst/>
          </a:prstGeom>
          <a:noFill/>
        </p:spPr>
        <p:txBody>
          <a:bodyPr wrap="square" rtlCol="0">
            <a:spAutoFit/>
          </a:bodyPr>
          <a:lstStyle/>
          <a:p>
            <a:r>
              <a:rPr lang="en-US" sz="2800" dirty="0" smtClean="0">
                <a:solidFill>
                  <a:schemeClr val="accent6">
                    <a:lumMod val="75000"/>
                  </a:schemeClr>
                </a:solidFill>
                <a:latin typeface="Times New Roman" pitchFamily="18" charset="0"/>
                <a:cs typeface="Times New Roman" pitchFamily="18" charset="0"/>
              </a:rPr>
              <a:t>Perceived Profile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91869"/>
            <a:ext cx="9144000" cy="646331"/>
          </a:xfrm>
          <a:prstGeom prst="rect">
            <a:avLst/>
          </a:prstGeom>
          <a:noFill/>
        </p:spPr>
        <p:txBody>
          <a:bodyPr wrap="square" rtlCol="0">
            <a:spAutoFit/>
          </a:bodyPr>
          <a:lstStyle/>
          <a:p>
            <a:pPr algn="ctr"/>
            <a:r>
              <a:rPr lang="en-US" sz="3600" b="1" dirty="0" smtClean="0">
                <a:solidFill>
                  <a:srgbClr val="FFFFCC"/>
                </a:solidFill>
                <a:latin typeface="Times New Roman" pitchFamily="18" charset="0"/>
                <a:cs typeface="Times New Roman" pitchFamily="18" charset="0"/>
              </a:rPr>
              <a:t>Footstep Illusion</a:t>
            </a:r>
            <a:endParaRPr lang="en-US" sz="3600" b="1" dirty="0">
              <a:solidFill>
                <a:srgbClr val="FFFFCC"/>
              </a:solidFill>
              <a:latin typeface="Times New Roman" pitchFamily="18" charset="0"/>
              <a:cs typeface="Times New Roman" pitchFamily="18" charset="0"/>
            </a:endParaRPr>
          </a:p>
        </p:txBody>
      </p:sp>
      <p:sp>
        <p:nvSpPr>
          <p:cNvPr id="6" name="Rectangle 5"/>
          <p:cNvSpPr/>
          <p:nvPr/>
        </p:nvSpPr>
        <p:spPr>
          <a:xfrm>
            <a:off x="7772400" y="6248400"/>
            <a:ext cx="1143000" cy="400110"/>
          </a:xfrm>
          <a:prstGeom prst="rect">
            <a:avLst/>
          </a:prstGeom>
        </p:spPr>
        <p:txBody>
          <a:bodyPr wrap="square">
            <a:spAutoFit/>
          </a:bodyPr>
          <a:lstStyle/>
          <a:p>
            <a:r>
              <a:rPr lang="en-US" sz="2000" dirty="0" smtClean="0">
                <a:solidFill>
                  <a:schemeClr val="accent6">
                    <a:lumMod val="60000"/>
                    <a:lumOff val="40000"/>
                  </a:schemeClr>
                </a:solidFill>
                <a:latin typeface="Times New Roman" pitchFamily="18" charset="0"/>
                <a:cs typeface="Times New Roman" pitchFamily="18" charset="0"/>
                <a:hlinkClick r:id="rId3"/>
              </a:rPr>
              <a:t>Click</a:t>
            </a:r>
            <a:endParaRPr lang="en-US" sz="2000" dirty="0">
              <a:solidFill>
                <a:schemeClr val="accent6">
                  <a:lumMod val="60000"/>
                  <a:lumOff val="40000"/>
                </a:schemeClr>
              </a:solidFill>
              <a:latin typeface="Times New Roman" pitchFamily="18" charset="0"/>
              <a:cs typeface="Times New Roman" pitchFamily="18" charset="0"/>
            </a:endParaRPr>
          </a:p>
        </p:txBody>
      </p:sp>
      <p:sp>
        <p:nvSpPr>
          <p:cNvPr id="7" name="TextBox 6"/>
          <p:cNvSpPr txBox="1"/>
          <p:nvPr/>
        </p:nvSpPr>
        <p:spPr>
          <a:xfrm>
            <a:off x="990600" y="5410200"/>
            <a:ext cx="7010400" cy="523220"/>
          </a:xfrm>
          <a:prstGeom prst="rect">
            <a:avLst/>
          </a:prstGeom>
          <a:noFill/>
        </p:spPr>
        <p:txBody>
          <a:bodyPr wrap="square" rtlCol="0">
            <a:spAutoFit/>
          </a:bodyPr>
          <a:lstStyle/>
          <a:p>
            <a:pPr algn="ctr"/>
            <a:r>
              <a:rPr lang="en-US" sz="2800" b="1" dirty="0" smtClean="0">
                <a:solidFill>
                  <a:schemeClr val="accent6">
                    <a:lumMod val="75000"/>
                  </a:schemeClr>
                </a:solidFill>
                <a:latin typeface="Times New Roman" pitchFamily="18" charset="0"/>
                <a:cs typeface="Times New Roman" pitchFamily="18" charset="0"/>
              </a:rPr>
              <a:t>Contrast affecting Perception of speed</a:t>
            </a:r>
          </a:p>
        </p:txBody>
      </p:sp>
      <p:pic>
        <p:nvPicPr>
          <p:cNvPr id="7170" name="Picture 2"/>
          <p:cNvPicPr>
            <a:picLocks noChangeAspect="1" noChangeArrowheads="1"/>
          </p:cNvPicPr>
          <p:nvPr/>
        </p:nvPicPr>
        <p:blipFill>
          <a:blip r:embed="rId4"/>
          <a:srcRect/>
          <a:stretch>
            <a:fillRect/>
          </a:stretch>
        </p:blipFill>
        <p:spPr bwMode="auto">
          <a:xfrm>
            <a:off x="838200" y="1695450"/>
            <a:ext cx="7158520" cy="35623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7432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Twisted Cord Illusions</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lang="en-GB" smtClean="0"/>
              <a:t>Retina – receives the image</a:t>
            </a:r>
          </a:p>
        </p:txBody>
      </p:sp>
      <p:sp>
        <p:nvSpPr>
          <p:cNvPr id="12291" name="Rectangle 3"/>
          <p:cNvSpPr>
            <a:spLocks noGrp="1" noChangeArrowheads="1"/>
          </p:cNvSpPr>
          <p:nvPr>
            <p:ph type="body" sz="half" idx="1"/>
          </p:nvPr>
        </p:nvSpPr>
        <p:spPr>
          <a:xfrm>
            <a:off x="685800" y="1981200"/>
            <a:ext cx="3048000" cy="4114800"/>
          </a:xfrm>
        </p:spPr>
        <p:txBody>
          <a:bodyPr/>
          <a:lstStyle/>
          <a:p>
            <a:pPr eaLnBrk="1" hangingPunct="1">
              <a:lnSpc>
                <a:spcPct val="90000"/>
              </a:lnSpc>
            </a:pPr>
            <a:r>
              <a:rPr lang="en-GB" sz="2800" smtClean="0"/>
              <a:t>Full of light receptors which are sensitive to:</a:t>
            </a:r>
          </a:p>
          <a:p>
            <a:pPr eaLnBrk="1" hangingPunct="1">
              <a:lnSpc>
                <a:spcPct val="90000"/>
              </a:lnSpc>
            </a:pPr>
            <a:r>
              <a:rPr lang="en-GB" sz="2800" smtClean="0"/>
              <a:t>Colour</a:t>
            </a:r>
          </a:p>
          <a:p>
            <a:pPr eaLnBrk="1" hangingPunct="1">
              <a:lnSpc>
                <a:spcPct val="90000"/>
              </a:lnSpc>
            </a:pPr>
            <a:r>
              <a:rPr lang="en-GB" sz="2800" smtClean="0"/>
              <a:t>Light levels</a:t>
            </a:r>
          </a:p>
          <a:p>
            <a:pPr eaLnBrk="1" hangingPunct="1">
              <a:lnSpc>
                <a:spcPct val="90000"/>
              </a:lnSpc>
            </a:pPr>
            <a:endParaRPr lang="en-GB" sz="2800" smtClean="0"/>
          </a:p>
          <a:p>
            <a:pPr eaLnBrk="1" hangingPunct="1">
              <a:lnSpc>
                <a:spcPct val="90000"/>
              </a:lnSpc>
            </a:pPr>
            <a:r>
              <a:rPr lang="en-GB" sz="2800" smtClean="0"/>
              <a:t>Massive blood supply is also needed</a:t>
            </a:r>
          </a:p>
        </p:txBody>
      </p:sp>
      <p:pic>
        <p:nvPicPr>
          <p:cNvPr id="12293" name="Picture 5" descr="ret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752600"/>
            <a:ext cx="4876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 Box 6"/>
          <p:cNvSpPr txBox="1">
            <a:spLocks noChangeArrowheads="1"/>
          </p:cNvSpPr>
          <p:nvPr/>
        </p:nvSpPr>
        <p:spPr bwMode="auto">
          <a:xfrm>
            <a:off x="5715000" y="4191000"/>
            <a:ext cx="2743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50000"/>
              </a:spcBef>
              <a:spcAft>
                <a:spcPct val="0"/>
              </a:spcAft>
            </a:pPr>
            <a:r>
              <a:rPr lang="en-GB" smtClean="0">
                <a:solidFill>
                  <a:srgbClr val="FFFFFF"/>
                </a:solidFill>
              </a:rPr>
              <a:t>Fovea is the main focal point and has greatest density of light receptors</a:t>
            </a:r>
          </a:p>
        </p:txBody>
      </p:sp>
      <p:sp>
        <p:nvSpPr>
          <p:cNvPr id="6" name="TextBox 5"/>
          <p:cNvSpPr txBox="1"/>
          <p:nvPr/>
        </p:nvSpPr>
        <p:spPr>
          <a:xfrm>
            <a:off x="6477000" y="6158889"/>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19157080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Presentations\Fall 2009 - Graphics Group Presentation\Optical Illusions\TwistedCord.gif"/>
          <p:cNvPicPr>
            <a:picLocks noChangeAspect="1" noChangeArrowheads="1" noCrop="1"/>
          </p:cNvPicPr>
          <p:nvPr/>
        </p:nvPicPr>
        <p:blipFill>
          <a:blip r:embed="rId3"/>
          <a:srcRect/>
          <a:stretch>
            <a:fillRect/>
          </a:stretch>
        </p:blipFill>
        <p:spPr bwMode="auto">
          <a:xfrm>
            <a:off x="1981200" y="1981200"/>
            <a:ext cx="5219701" cy="3257550"/>
          </a:xfrm>
          <a:prstGeom prst="rect">
            <a:avLst/>
          </a:prstGeom>
          <a:noFill/>
        </p:spPr>
      </p:pic>
      <p:sp>
        <p:nvSpPr>
          <p:cNvPr id="3" name="TextBox 2"/>
          <p:cNvSpPr txBox="1"/>
          <p:nvPr/>
        </p:nvSpPr>
        <p:spPr>
          <a:xfrm>
            <a:off x="533400" y="358914"/>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Are the lines parallel? Straight?</a:t>
            </a:r>
            <a:endParaRPr lang="en-US" sz="4000" b="1" dirty="0">
              <a:solidFill>
                <a:srgbClr val="FFFFCC"/>
              </a:solidFill>
              <a:latin typeface="Times New Roman" pitchFamily="18" charset="0"/>
              <a:cs typeface="Times New Roman" pitchFamily="18" charset="0"/>
            </a:endParaRPr>
          </a:p>
        </p:txBody>
      </p:sp>
      <p:cxnSp>
        <p:nvCxnSpPr>
          <p:cNvPr id="4" name="Straight Connector 3"/>
          <p:cNvCxnSpPr/>
          <p:nvPr/>
        </p:nvCxnSpPr>
        <p:spPr>
          <a:xfrm rot="5400000">
            <a:off x="2705100" y="3619500"/>
            <a:ext cx="32766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072384" y="3618706"/>
            <a:ext cx="32766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3456432" y="3618706"/>
            <a:ext cx="32766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1600200" y="1600200"/>
            <a:ext cx="6019800" cy="3867722"/>
          </a:xfrm>
          <a:prstGeom prst="rect">
            <a:avLst/>
          </a:prstGeom>
          <a:noFill/>
          <a:ln w="9525">
            <a:noFill/>
            <a:miter lim="800000"/>
            <a:headEnd/>
            <a:tailEnd/>
          </a:ln>
        </p:spPr>
      </p:pic>
      <p:sp>
        <p:nvSpPr>
          <p:cNvPr id="6" name="TextBox 5"/>
          <p:cNvSpPr txBox="1"/>
          <p:nvPr/>
        </p:nvSpPr>
        <p:spPr>
          <a:xfrm>
            <a:off x="533400" y="2286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Café Wall Illusion</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447800" y="1219200"/>
            <a:ext cx="6210300" cy="4819650"/>
          </a:xfrm>
          <a:prstGeom prst="rect">
            <a:avLst/>
          </a:prstGeom>
          <a:noFill/>
          <a:ln w="9525">
            <a:noFill/>
            <a:miter lim="800000"/>
            <a:headEnd/>
            <a:tailEnd/>
          </a:ln>
        </p:spPr>
      </p:pic>
      <p:sp>
        <p:nvSpPr>
          <p:cNvPr id="6" name="TextBox 5"/>
          <p:cNvSpPr txBox="1"/>
          <p:nvPr/>
        </p:nvSpPr>
        <p:spPr>
          <a:xfrm>
            <a:off x="533400" y="2286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Café Wall Illusion</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srcRect/>
          <a:stretch>
            <a:fillRect/>
          </a:stretch>
        </p:blipFill>
        <p:spPr bwMode="auto">
          <a:xfrm>
            <a:off x="2133600" y="1295400"/>
            <a:ext cx="4948237" cy="4930996"/>
          </a:xfrm>
          <a:prstGeom prst="rect">
            <a:avLst/>
          </a:prstGeom>
          <a:noFill/>
          <a:ln w="9525">
            <a:noFill/>
            <a:miter lim="800000"/>
            <a:headEnd/>
            <a:tailEnd/>
          </a:ln>
        </p:spPr>
      </p:pic>
      <p:sp>
        <p:nvSpPr>
          <p:cNvPr id="6" name="TextBox 5"/>
          <p:cNvSpPr txBox="1"/>
          <p:nvPr/>
        </p:nvSpPr>
        <p:spPr>
          <a:xfrm>
            <a:off x="533400" y="2286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A variant of the Café Wall Illusion</a:t>
            </a:r>
            <a:endParaRPr lang="en-US" sz="4000" b="1" dirty="0">
              <a:solidFill>
                <a:srgbClr val="FFFFCC"/>
              </a:solidFill>
              <a:latin typeface="Times New Roman" pitchFamily="18" charset="0"/>
              <a:cs typeface="Times New Roman" pitchFamily="18" charset="0"/>
            </a:endParaRPr>
          </a:p>
        </p:txBody>
      </p:sp>
      <p:cxnSp>
        <p:nvCxnSpPr>
          <p:cNvPr id="7" name="Straight Connector 6"/>
          <p:cNvCxnSpPr/>
          <p:nvPr/>
        </p:nvCxnSpPr>
        <p:spPr>
          <a:xfrm>
            <a:off x="2286000" y="3291840"/>
            <a:ext cx="48006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000" y="3602736"/>
            <a:ext cx="48006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86000" y="3913632"/>
            <a:ext cx="48006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2057400" y="1143000"/>
            <a:ext cx="5181600" cy="5198959"/>
          </a:xfrm>
          <a:prstGeom prst="rect">
            <a:avLst/>
          </a:prstGeom>
          <a:noFill/>
          <a:ln w="9525">
            <a:noFill/>
            <a:miter lim="800000"/>
            <a:headEnd/>
            <a:tailEnd/>
          </a:ln>
        </p:spPr>
      </p:pic>
      <p:sp>
        <p:nvSpPr>
          <p:cNvPr id="3" name="TextBox 2"/>
          <p:cNvSpPr txBox="1"/>
          <p:nvPr/>
        </p:nvSpPr>
        <p:spPr>
          <a:xfrm>
            <a:off x="533400" y="195263"/>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The Fraser Spiral Illusion</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Presentations\Fall 2009 - Graphics Group Presentation\Optical Illusions\PinnaIntertwiningIllusionC.bmp"/>
          <p:cNvPicPr>
            <a:picLocks noChangeAspect="1" noChangeArrowheads="1"/>
          </p:cNvPicPr>
          <p:nvPr/>
        </p:nvPicPr>
        <p:blipFill>
          <a:blip r:embed="rId2"/>
          <a:srcRect/>
          <a:stretch>
            <a:fillRect/>
          </a:stretch>
        </p:blipFill>
        <p:spPr bwMode="auto">
          <a:xfrm>
            <a:off x="2286000" y="1295400"/>
            <a:ext cx="4495800" cy="4485512"/>
          </a:xfrm>
          <a:prstGeom prst="rect">
            <a:avLst/>
          </a:prstGeom>
          <a:noFill/>
          <a:ln>
            <a:solidFill>
              <a:schemeClr val="tx1">
                <a:lumMod val="75000"/>
                <a:lumOff val="25000"/>
              </a:schemeClr>
            </a:solidFill>
          </a:ln>
        </p:spPr>
      </p:pic>
      <p:sp>
        <p:nvSpPr>
          <p:cNvPr id="5" name="TextBox 4"/>
          <p:cNvSpPr txBox="1"/>
          <p:nvPr/>
        </p:nvSpPr>
        <p:spPr>
          <a:xfrm>
            <a:off x="533400" y="195263"/>
            <a:ext cx="8153400" cy="707886"/>
          </a:xfrm>
          <a:prstGeom prst="rect">
            <a:avLst/>
          </a:prstGeom>
          <a:noFill/>
        </p:spPr>
        <p:txBody>
          <a:bodyPr wrap="square" rtlCol="0">
            <a:spAutoFit/>
          </a:bodyPr>
          <a:lstStyle/>
          <a:p>
            <a:pPr algn="ctr"/>
            <a:r>
              <a:rPr lang="en-US" sz="4000" b="1" dirty="0" err="1" smtClean="0">
                <a:solidFill>
                  <a:srgbClr val="FFFFCC"/>
                </a:solidFill>
                <a:latin typeface="Times New Roman" pitchFamily="18" charset="0"/>
                <a:cs typeface="Times New Roman" pitchFamily="18" charset="0"/>
              </a:rPr>
              <a:t>Pinna’s</a:t>
            </a:r>
            <a:r>
              <a:rPr lang="en-US" sz="4000" b="1" dirty="0" smtClean="0">
                <a:solidFill>
                  <a:srgbClr val="FFFFCC"/>
                </a:solidFill>
                <a:latin typeface="Times New Roman" pitchFamily="18" charset="0"/>
                <a:cs typeface="Times New Roman" pitchFamily="18" charset="0"/>
              </a:rPr>
              <a:t> Intertwining Illusion</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7432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Illusions involving perspective</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600200" y="1905000"/>
            <a:ext cx="5890901" cy="3581400"/>
          </a:xfrm>
          <a:prstGeom prst="rect">
            <a:avLst/>
          </a:prstGeom>
          <a:noFill/>
          <a:ln w="9525">
            <a:solidFill>
              <a:schemeClr val="tx1">
                <a:lumMod val="75000"/>
                <a:lumOff val="25000"/>
              </a:schemeClr>
            </a:solidFill>
            <a:miter lim="800000"/>
            <a:headEnd/>
            <a:tailEnd/>
          </a:ln>
        </p:spPr>
      </p:pic>
      <p:sp>
        <p:nvSpPr>
          <p:cNvPr id="3" name="TextBox 2"/>
          <p:cNvSpPr txBox="1"/>
          <p:nvPr/>
        </p:nvSpPr>
        <p:spPr>
          <a:xfrm>
            <a:off x="533400" y="195263"/>
            <a:ext cx="8153400" cy="707886"/>
          </a:xfrm>
          <a:prstGeom prst="rect">
            <a:avLst/>
          </a:prstGeom>
          <a:noFill/>
        </p:spPr>
        <p:txBody>
          <a:bodyPr wrap="square" rtlCol="0">
            <a:spAutoFit/>
          </a:bodyPr>
          <a:lstStyle/>
          <a:p>
            <a:pPr algn="ctr"/>
            <a:r>
              <a:rPr lang="en-US" sz="4000" b="1" dirty="0" err="1" smtClean="0">
                <a:solidFill>
                  <a:srgbClr val="FFFFCC"/>
                </a:solidFill>
                <a:latin typeface="Times New Roman" pitchFamily="18" charset="0"/>
                <a:cs typeface="Times New Roman" pitchFamily="18" charset="0"/>
              </a:rPr>
              <a:t>Shepard’s</a:t>
            </a:r>
            <a:r>
              <a:rPr lang="en-US" sz="4000" b="1" dirty="0" smtClean="0">
                <a:solidFill>
                  <a:srgbClr val="FFFFCC"/>
                </a:solidFill>
                <a:latin typeface="Times New Roman" pitchFamily="18" charset="0"/>
                <a:cs typeface="Times New Roman" pitchFamily="18" charset="0"/>
              </a:rPr>
              <a:t> table-top illusion</a:t>
            </a:r>
            <a:endParaRPr lang="en-US" sz="4000" b="1" dirty="0">
              <a:solidFill>
                <a:srgbClr val="FFFFCC"/>
              </a:solidFill>
              <a:latin typeface="Times New Roman" pitchFamily="18" charset="0"/>
              <a:cs typeface="Times New Roman" pitchFamily="18" charset="0"/>
            </a:endParaRPr>
          </a:p>
        </p:txBody>
      </p:sp>
      <p:sp>
        <p:nvSpPr>
          <p:cNvPr id="4" name="TextBox 3"/>
          <p:cNvSpPr txBox="1"/>
          <p:nvPr/>
        </p:nvSpPr>
        <p:spPr>
          <a:xfrm>
            <a:off x="1066800" y="5867400"/>
            <a:ext cx="7010400" cy="523220"/>
          </a:xfrm>
          <a:prstGeom prst="rect">
            <a:avLst/>
          </a:prstGeom>
          <a:noFill/>
        </p:spPr>
        <p:txBody>
          <a:bodyPr wrap="square" rtlCol="0">
            <a:spAutoFit/>
          </a:bodyPr>
          <a:lstStyle/>
          <a:p>
            <a:pPr algn="ctr"/>
            <a:r>
              <a:rPr lang="en-US" sz="2800" b="1" dirty="0" smtClean="0">
                <a:solidFill>
                  <a:schemeClr val="accent6">
                    <a:lumMod val="75000"/>
                  </a:schemeClr>
                </a:solidFill>
                <a:latin typeface="Times New Roman" pitchFamily="18" charset="0"/>
                <a:cs typeface="Times New Roman" pitchFamily="18" charset="0"/>
              </a:rPr>
              <a:t>Which is bigger?</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600200" y="1905000"/>
            <a:ext cx="5890901" cy="3581400"/>
          </a:xfrm>
          <a:prstGeom prst="rect">
            <a:avLst/>
          </a:prstGeom>
          <a:noFill/>
          <a:ln w="9525">
            <a:noFill/>
            <a:miter lim="800000"/>
            <a:headEnd/>
            <a:tailEnd/>
          </a:ln>
        </p:spPr>
      </p:pic>
      <p:sp>
        <p:nvSpPr>
          <p:cNvPr id="8" name="Parallelogram 7"/>
          <p:cNvSpPr/>
          <p:nvPr/>
        </p:nvSpPr>
        <p:spPr>
          <a:xfrm rot="4446833">
            <a:off x="5151681" y="2620752"/>
            <a:ext cx="1680318" cy="2273607"/>
          </a:xfrm>
          <a:prstGeom prst="parallelogram">
            <a:avLst>
              <a:gd name="adj" fmla="val 35506"/>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4" name="TextBox 3"/>
          <p:cNvSpPr txBox="1"/>
          <p:nvPr/>
        </p:nvSpPr>
        <p:spPr>
          <a:xfrm>
            <a:off x="533400" y="195263"/>
            <a:ext cx="8153400" cy="707886"/>
          </a:xfrm>
          <a:prstGeom prst="rect">
            <a:avLst/>
          </a:prstGeom>
          <a:noFill/>
        </p:spPr>
        <p:txBody>
          <a:bodyPr wrap="square" rtlCol="0">
            <a:spAutoFit/>
          </a:bodyPr>
          <a:lstStyle/>
          <a:p>
            <a:pPr algn="ctr"/>
            <a:r>
              <a:rPr lang="en-US" sz="4000" b="1" dirty="0" err="1" smtClean="0">
                <a:solidFill>
                  <a:srgbClr val="FFFFCC"/>
                </a:solidFill>
                <a:latin typeface="Times New Roman" pitchFamily="18" charset="0"/>
                <a:cs typeface="Times New Roman" pitchFamily="18" charset="0"/>
              </a:rPr>
              <a:t>Shepard’s</a:t>
            </a:r>
            <a:r>
              <a:rPr lang="en-US" sz="4000" b="1" dirty="0" smtClean="0">
                <a:solidFill>
                  <a:srgbClr val="FFFFCC"/>
                </a:solidFill>
                <a:latin typeface="Times New Roman" pitchFamily="18" charset="0"/>
                <a:cs typeface="Times New Roman" pitchFamily="18" charset="0"/>
              </a:rPr>
              <a:t> table-top illusion</a:t>
            </a:r>
            <a:endParaRPr lang="en-US" sz="4000" b="1" dirty="0">
              <a:solidFill>
                <a:srgbClr val="FFFFCC"/>
              </a:solidFill>
              <a:latin typeface="Times New Roman" pitchFamily="18" charset="0"/>
              <a:cs typeface="Times New Roman" pitchFamily="18" charset="0"/>
            </a:endParaRPr>
          </a:p>
        </p:txBody>
      </p:sp>
      <p:sp>
        <p:nvSpPr>
          <p:cNvPr id="5" name="TextBox 4"/>
          <p:cNvSpPr txBox="1"/>
          <p:nvPr/>
        </p:nvSpPr>
        <p:spPr>
          <a:xfrm>
            <a:off x="1066800" y="5867400"/>
            <a:ext cx="7010400" cy="523220"/>
          </a:xfrm>
          <a:prstGeom prst="rect">
            <a:avLst/>
          </a:prstGeom>
          <a:noFill/>
        </p:spPr>
        <p:txBody>
          <a:bodyPr wrap="square" rtlCol="0">
            <a:spAutoFit/>
          </a:bodyPr>
          <a:lstStyle/>
          <a:p>
            <a:pPr algn="ctr"/>
            <a:r>
              <a:rPr lang="en-US" sz="2800" b="1" dirty="0" smtClean="0">
                <a:solidFill>
                  <a:schemeClr val="accent6">
                    <a:lumMod val="75000"/>
                  </a:schemeClr>
                </a:solidFill>
                <a:latin typeface="Times New Roman" pitchFamily="18" charset="0"/>
                <a:cs typeface="Times New Roman" pitchFamily="18" charset="0"/>
              </a:rPr>
              <a:t>Which is bigger?</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Shadow Illusions</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lang="en-GB" smtClean="0"/>
              <a:t>Retina receptors</a:t>
            </a:r>
          </a:p>
        </p:txBody>
      </p:sp>
      <p:sp>
        <p:nvSpPr>
          <p:cNvPr id="15363" name="Rectangle 3"/>
          <p:cNvSpPr>
            <a:spLocks noGrp="1" noChangeArrowheads="1"/>
          </p:cNvSpPr>
          <p:nvPr>
            <p:ph type="body" idx="1"/>
          </p:nvPr>
        </p:nvSpPr>
        <p:spPr>
          <a:xfrm>
            <a:off x="6248400" y="2133600"/>
            <a:ext cx="2514600" cy="3429000"/>
          </a:xfrm>
        </p:spPr>
        <p:txBody>
          <a:bodyPr/>
          <a:lstStyle/>
          <a:p>
            <a:pPr eaLnBrk="1" hangingPunct="1"/>
            <a:r>
              <a:rPr lang="en-GB" smtClean="0"/>
              <a:t>Light receptors are called rods and cone</a:t>
            </a:r>
          </a:p>
        </p:txBody>
      </p:sp>
      <p:pic>
        <p:nvPicPr>
          <p:cNvPr id="15364" name="Picture 4" descr="eye retina recep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5486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6431791"/>
            <a:ext cx="1828800" cy="276999"/>
          </a:xfrm>
          <a:prstGeom prst="rect">
            <a:avLst/>
          </a:prstGeom>
          <a:noFill/>
        </p:spPr>
        <p:txBody>
          <a:bodyPr wrap="square" rtlCol="0">
            <a:spAutoFit/>
          </a:bodyPr>
          <a:lstStyle/>
          <a:p>
            <a:pPr fontAlgn="base">
              <a:spcBef>
                <a:spcPct val="0"/>
              </a:spcBef>
              <a:spcAft>
                <a:spcPct val="0"/>
              </a:spcAft>
            </a:pPr>
            <a:r>
              <a:rPr lang="en-AU" sz="1200" dirty="0" smtClean="0">
                <a:solidFill>
                  <a:srgbClr val="FFFFFF"/>
                </a:solidFill>
                <a:hlinkClick r:id="rId3"/>
              </a:rPr>
              <a:t>Source: www.pptpoint.om</a:t>
            </a:r>
            <a:endParaRPr lang="en-US" sz="1200" dirty="0" smtClean="0">
              <a:solidFill>
                <a:srgbClr val="FFFFFF"/>
              </a:solidFill>
            </a:endParaRPr>
          </a:p>
        </p:txBody>
      </p:sp>
    </p:spTree>
    <p:extLst>
      <p:ext uri="{BB962C8B-B14F-4D97-AF65-F5344CB8AC3E}">
        <p14:creationId xmlns:p14="http://schemas.microsoft.com/office/powerpoint/2010/main" val="41100219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422802" y="1200150"/>
            <a:ext cx="2415773" cy="4133850"/>
          </a:xfrm>
          <a:prstGeom prst="rect">
            <a:avLst/>
          </a:prstGeom>
          <a:noFill/>
          <a:ln w="9525">
            <a:solidFill>
              <a:schemeClr val="tx1">
                <a:lumMod val="75000"/>
                <a:lumOff val="25000"/>
              </a:schemeClr>
            </a:solidFill>
            <a:miter lim="800000"/>
            <a:headEnd/>
            <a:tailEnd/>
          </a:ln>
        </p:spPr>
      </p:pic>
      <p:sp>
        <p:nvSpPr>
          <p:cNvPr id="3" name="TextBox 2"/>
          <p:cNvSpPr txBox="1"/>
          <p:nvPr/>
        </p:nvSpPr>
        <p:spPr>
          <a:xfrm>
            <a:off x="457200" y="1524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Shape-from-Shading</a:t>
            </a:r>
            <a:endParaRPr lang="en-US" sz="4000" b="1" dirty="0">
              <a:solidFill>
                <a:srgbClr val="FFFFCC"/>
              </a:solidFill>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a:stretch>
            <a:fillRect/>
          </a:stretch>
        </p:blipFill>
        <p:spPr bwMode="auto">
          <a:xfrm rot="10800000">
            <a:off x="5356627" y="1200150"/>
            <a:ext cx="2415773" cy="4133850"/>
          </a:xfrm>
          <a:prstGeom prst="rect">
            <a:avLst/>
          </a:prstGeom>
          <a:noFill/>
          <a:ln w="9525">
            <a:solidFill>
              <a:schemeClr val="tx1">
                <a:lumMod val="75000"/>
                <a:lumOff val="25000"/>
              </a:schemeClr>
            </a:solidFill>
            <a:miter lim="800000"/>
            <a:headEnd/>
            <a:tailEnd/>
          </a:ln>
        </p:spPr>
      </p:pic>
      <p:cxnSp>
        <p:nvCxnSpPr>
          <p:cNvPr id="6" name="Straight Connector 5"/>
          <p:cNvCxnSpPr/>
          <p:nvPr/>
        </p:nvCxnSpPr>
        <p:spPr>
          <a:xfrm flipV="1">
            <a:off x="2743200" y="1828800"/>
            <a:ext cx="3657600" cy="2895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66800" y="5638800"/>
            <a:ext cx="7010400" cy="523220"/>
          </a:xfrm>
          <a:prstGeom prst="rect">
            <a:avLst/>
          </a:prstGeom>
          <a:noFill/>
        </p:spPr>
        <p:txBody>
          <a:bodyPr wrap="square" rtlCol="0">
            <a:spAutoFit/>
          </a:bodyPr>
          <a:lstStyle/>
          <a:p>
            <a:pPr algn="ctr"/>
            <a:r>
              <a:rPr lang="en-US" sz="2800" b="1" dirty="0" smtClean="0">
                <a:solidFill>
                  <a:schemeClr val="accent6">
                    <a:lumMod val="75000"/>
                  </a:schemeClr>
                </a:solidFill>
                <a:latin typeface="Times New Roman" pitchFamily="18" charset="0"/>
                <a:cs typeface="Times New Roman" pitchFamily="18" charset="0"/>
              </a:rPr>
              <a:t>Shadows influence the perception of shape</a:t>
            </a:r>
          </a:p>
        </p:txBody>
      </p:sp>
      <p:sp>
        <p:nvSpPr>
          <p:cNvPr id="7" name="Rectangle 6"/>
          <p:cNvSpPr/>
          <p:nvPr/>
        </p:nvSpPr>
        <p:spPr>
          <a:xfrm>
            <a:off x="0" y="6019800"/>
            <a:ext cx="9144000" cy="707886"/>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sz="2000" b="1" dirty="0" smtClean="0">
              <a:solidFill>
                <a:schemeClr val="accent6">
                  <a:lumMod val="75000"/>
                </a:schemeClr>
              </a:solidFill>
              <a:latin typeface="Times" pitchFamily="18" charset="0"/>
            </a:endParaRPr>
          </a:p>
          <a:p>
            <a:r>
              <a:rPr lang="en-US" sz="2000" b="1" dirty="0" smtClean="0">
                <a:solidFill>
                  <a:schemeClr val="accent6">
                    <a:lumMod val="75000"/>
                  </a:schemeClr>
                </a:solidFill>
                <a:latin typeface="Times" pitchFamily="18" charset="0"/>
              </a:rPr>
              <a:t>http://www.nature.com/index.html?file=/neuro/journal/v1/n3/full/nn0798_183.html</a:t>
            </a:r>
            <a:endParaRPr lang="en-US" sz="2000" b="1" dirty="0">
              <a:solidFill>
                <a:schemeClr val="accent6">
                  <a:lumMod val="75000"/>
                </a:schemeClr>
              </a:solidFill>
              <a:latin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4800" y="4876800"/>
            <a:ext cx="1066800" cy="369332"/>
          </a:xfrm>
          <a:prstGeom prst="rect">
            <a:avLst/>
          </a:prstGeom>
        </p:spPr>
        <p:txBody>
          <a:bodyPr wrap="square">
            <a:spAutoFit/>
          </a:bodyPr>
          <a:lstStyle/>
          <a:p>
            <a:pPr algn="ctr"/>
            <a:r>
              <a:rPr lang="en-US" dirty="0" smtClean="0">
                <a:latin typeface="Times New Roman" pitchFamily="18" charset="0"/>
                <a:cs typeface="Times New Roman" pitchFamily="18" charset="0"/>
                <a:hlinkClick r:id="rId2"/>
              </a:rPr>
              <a:t>Click</a:t>
            </a:r>
            <a:endParaRPr lang="en-US" dirty="0">
              <a:latin typeface="Times New Roman" pitchFamily="18" charset="0"/>
              <a:cs typeface="Times New Roman" pitchFamily="18" charset="0"/>
            </a:endParaRPr>
          </a:p>
        </p:txBody>
      </p:sp>
      <p:sp>
        <p:nvSpPr>
          <p:cNvPr id="3" name="TextBox 2"/>
          <p:cNvSpPr txBox="1"/>
          <p:nvPr/>
        </p:nvSpPr>
        <p:spPr>
          <a:xfrm>
            <a:off x="457200" y="152400"/>
            <a:ext cx="8153400" cy="707886"/>
          </a:xfrm>
          <a:prstGeom prst="rect">
            <a:avLst/>
          </a:prstGeom>
          <a:noFill/>
        </p:spPr>
        <p:txBody>
          <a:bodyPr wrap="square" rtlCol="0">
            <a:spAutoFit/>
          </a:bodyPr>
          <a:lstStyle/>
          <a:p>
            <a:pPr algn="ctr"/>
            <a:r>
              <a:rPr lang="en-US" sz="4000" b="1" dirty="0" err="1" smtClean="0">
                <a:solidFill>
                  <a:srgbClr val="FFFFCC"/>
                </a:solidFill>
                <a:latin typeface="Times New Roman" pitchFamily="18" charset="0"/>
                <a:cs typeface="Times New Roman" pitchFamily="18" charset="0"/>
              </a:rPr>
              <a:t>Kersten’s</a:t>
            </a:r>
            <a:r>
              <a:rPr lang="en-US" sz="4000" b="1" dirty="0" smtClean="0">
                <a:solidFill>
                  <a:srgbClr val="FFFFCC"/>
                </a:solidFill>
                <a:latin typeface="Times New Roman" pitchFamily="18" charset="0"/>
                <a:cs typeface="Times New Roman" pitchFamily="18" charset="0"/>
              </a:rPr>
              <a:t> Ball and Shadow Illusion</a:t>
            </a:r>
            <a:endParaRPr lang="en-US" sz="4000" b="1" dirty="0">
              <a:solidFill>
                <a:srgbClr val="FFFFCC"/>
              </a:solidFill>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3"/>
          <a:srcRect/>
          <a:stretch>
            <a:fillRect/>
          </a:stretch>
        </p:blipFill>
        <p:spPr bwMode="auto">
          <a:xfrm>
            <a:off x="1676400" y="1676400"/>
            <a:ext cx="5943991" cy="3124200"/>
          </a:xfrm>
          <a:prstGeom prst="rect">
            <a:avLst/>
          </a:prstGeom>
          <a:noFill/>
          <a:ln w="9525">
            <a:noFill/>
            <a:miter lim="800000"/>
            <a:headEnd/>
            <a:tailEnd/>
          </a:ln>
        </p:spPr>
      </p:pic>
      <p:sp>
        <p:nvSpPr>
          <p:cNvPr id="5" name="TextBox 4"/>
          <p:cNvSpPr txBox="1"/>
          <p:nvPr/>
        </p:nvSpPr>
        <p:spPr>
          <a:xfrm>
            <a:off x="0" y="5638800"/>
            <a:ext cx="9144000" cy="523220"/>
          </a:xfrm>
          <a:prstGeom prst="rect">
            <a:avLst/>
          </a:prstGeom>
          <a:noFill/>
        </p:spPr>
        <p:txBody>
          <a:bodyPr wrap="square" rtlCol="0">
            <a:spAutoFit/>
          </a:bodyPr>
          <a:lstStyle/>
          <a:p>
            <a:pPr algn="ctr"/>
            <a:r>
              <a:rPr lang="en-US" sz="2800" b="1" dirty="0" smtClean="0">
                <a:solidFill>
                  <a:schemeClr val="accent6">
                    <a:lumMod val="75000"/>
                  </a:schemeClr>
                </a:solidFill>
                <a:latin typeface="Times New Roman" pitchFamily="18" charset="0"/>
                <a:cs typeface="Times New Roman" pitchFamily="18" charset="0"/>
              </a:rPr>
              <a:t>Shadows influence the perception of  motion and position</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7432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Relative Motion Illusions</a:t>
            </a:r>
            <a:endParaRPr lang="en-US" sz="4000" b="1" dirty="0">
              <a:solidFill>
                <a:srgbClr val="FFFF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04800"/>
            <a:ext cx="8153400" cy="707886"/>
          </a:xfrm>
          <a:prstGeom prst="rect">
            <a:avLst/>
          </a:prstGeom>
          <a:noFill/>
        </p:spPr>
        <p:txBody>
          <a:bodyPr wrap="square" rtlCol="0">
            <a:spAutoFit/>
          </a:bodyPr>
          <a:lstStyle/>
          <a:p>
            <a:pPr algn="ctr"/>
            <a:r>
              <a:rPr lang="en-US" sz="4000" b="1" dirty="0" smtClean="0">
                <a:solidFill>
                  <a:srgbClr val="FFFFCC"/>
                </a:solidFill>
                <a:latin typeface="Times New Roman" pitchFamily="18" charset="0"/>
                <a:cs typeface="Times New Roman" pitchFamily="18" charset="0"/>
              </a:rPr>
              <a:t>Spinning Wheel Illusion</a:t>
            </a:r>
            <a:endParaRPr lang="en-US" sz="4000" b="1" dirty="0">
              <a:solidFill>
                <a:srgbClr val="FFFFCC"/>
              </a:solidFill>
              <a:latin typeface="Times New Roman" pitchFamily="18" charset="0"/>
              <a:cs typeface="Times New Roman" pitchFamily="18" charset="0"/>
            </a:endParaRPr>
          </a:p>
        </p:txBody>
      </p:sp>
      <p:pic>
        <p:nvPicPr>
          <p:cNvPr id="10243" name="Picture 3"/>
          <p:cNvPicPr>
            <a:picLocks noChangeAspect="1" noChangeArrowheads="1"/>
          </p:cNvPicPr>
          <p:nvPr/>
        </p:nvPicPr>
        <p:blipFill>
          <a:blip r:embed="rId3"/>
          <a:srcRect/>
          <a:stretch>
            <a:fillRect/>
          </a:stretch>
        </p:blipFill>
        <p:spPr bwMode="auto">
          <a:xfrm>
            <a:off x="1143000" y="1238250"/>
            <a:ext cx="6781800" cy="508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
            <a:ext cx="9144000" cy="646331"/>
          </a:xfrm>
          <a:prstGeom prst="rect">
            <a:avLst/>
          </a:prstGeom>
          <a:noFill/>
        </p:spPr>
        <p:txBody>
          <a:bodyPr wrap="square" rtlCol="0">
            <a:spAutoFit/>
          </a:bodyPr>
          <a:lstStyle/>
          <a:p>
            <a:pPr algn="ctr"/>
            <a:r>
              <a:rPr lang="en-US" sz="3600" b="1" dirty="0" smtClean="0">
                <a:solidFill>
                  <a:srgbClr val="FFFFCC"/>
                </a:solidFill>
                <a:latin typeface="Times New Roman" pitchFamily="18" charset="0"/>
                <a:cs typeface="Times New Roman" pitchFamily="18" charset="0"/>
              </a:rPr>
              <a:t>Have fun with Optical Illusions</a:t>
            </a:r>
            <a:endParaRPr lang="en-US" sz="3600" b="1" dirty="0">
              <a:solidFill>
                <a:srgbClr val="FFFFCC"/>
              </a:solidFill>
              <a:latin typeface="Times New Roman" pitchFamily="18" charset="0"/>
              <a:cs typeface="Times New Roman" pitchFamily="18" charset="0"/>
            </a:endParaRPr>
          </a:p>
        </p:txBody>
      </p:sp>
      <p:sp>
        <p:nvSpPr>
          <p:cNvPr id="3" name="TextBox 2"/>
          <p:cNvSpPr txBox="1"/>
          <p:nvPr/>
        </p:nvSpPr>
        <p:spPr>
          <a:xfrm>
            <a:off x="0" y="6096000"/>
            <a:ext cx="9144000" cy="646331"/>
          </a:xfrm>
          <a:prstGeom prst="rect">
            <a:avLst/>
          </a:prstGeom>
          <a:noFill/>
        </p:spPr>
        <p:txBody>
          <a:bodyPr wrap="square" rtlCol="0">
            <a:spAutoFit/>
          </a:bodyPr>
          <a:lstStyle/>
          <a:p>
            <a:pPr algn="ctr"/>
            <a:r>
              <a:rPr lang="en-US" sz="3600" b="1" dirty="0" smtClean="0">
                <a:solidFill>
                  <a:srgbClr val="FFFFCC"/>
                </a:solidFill>
                <a:latin typeface="Times New Roman" pitchFamily="18" charset="0"/>
                <a:cs typeface="Times New Roman" pitchFamily="18" charset="0"/>
              </a:rPr>
              <a:t>Then think about them!</a:t>
            </a:r>
            <a:endParaRPr lang="en-US" sz="3600" b="1" dirty="0">
              <a:solidFill>
                <a:srgbClr val="FFFFCC"/>
              </a:solidFill>
              <a:latin typeface="Times New Roman" pitchFamily="18" charset="0"/>
              <a:cs typeface="Times New Roman" pitchFamily="18" charset="0"/>
            </a:endParaRPr>
          </a:p>
        </p:txBody>
      </p:sp>
      <p:pic>
        <p:nvPicPr>
          <p:cNvPr id="11267" name="Picture 3"/>
          <p:cNvPicPr>
            <a:picLocks noChangeAspect="1" noChangeArrowheads="1"/>
          </p:cNvPicPr>
          <p:nvPr/>
        </p:nvPicPr>
        <p:blipFill>
          <a:blip r:embed="rId2"/>
          <a:srcRect/>
          <a:stretch>
            <a:fillRect/>
          </a:stretch>
        </p:blipFill>
        <p:spPr bwMode="auto">
          <a:xfrm>
            <a:off x="2438400" y="842665"/>
            <a:ext cx="4038600" cy="5159090"/>
          </a:xfrm>
          <a:prstGeom prst="rect">
            <a:avLst/>
          </a:prstGeom>
          <a:noFill/>
          <a:ln w="9525">
            <a:noFill/>
            <a:miter lim="800000"/>
            <a:headEnd/>
            <a:tailEnd/>
          </a:ln>
        </p:spPr>
      </p:pic>
      <p:sp>
        <p:nvSpPr>
          <p:cNvPr id="6" name="TextBox 5"/>
          <p:cNvSpPr txBox="1"/>
          <p:nvPr/>
        </p:nvSpPr>
        <p:spPr>
          <a:xfrm>
            <a:off x="3200400" y="762000"/>
            <a:ext cx="2819400" cy="461665"/>
          </a:xfrm>
          <a:prstGeom prst="rect">
            <a:avLst/>
          </a:prstGeom>
          <a:noFill/>
        </p:spPr>
        <p:txBody>
          <a:bodyPr wrap="square" rtlCol="0">
            <a:spAutoFit/>
          </a:bodyPr>
          <a:lstStyle/>
          <a:p>
            <a:r>
              <a:rPr lang="en-US" sz="2400" b="1" dirty="0" smtClean="0">
                <a:solidFill>
                  <a:schemeClr val="tx1">
                    <a:lumMod val="95000"/>
                    <a:lumOff val="5000"/>
                  </a:schemeClr>
                </a:solidFill>
                <a:latin typeface="Times New Roman" pitchFamily="18" charset="0"/>
                <a:cs typeface="Times New Roman" pitchFamily="18" charset="0"/>
              </a:rPr>
              <a:t>Escher’s Waterfall</a:t>
            </a:r>
            <a:endParaRPr lang="en-US" sz="2400" b="1" dirty="0">
              <a:solidFill>
                <a:schemeClr val="tx1">
                  <a:lumMod val="95000"/>
                  <a:lumOff val="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026" descr="Mitt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19200"/>
            <a:ext cx="461645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7284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Rods and Cones</a:t>
            </a:r>
          </a:p>
        </p:txBody>
      </p:sp>
      <p:sp>
        <p:nvSpPr>
          <p:cNvPr id="13315" name="Rectangle 3"/>
          <p:cNvSpPr>
            <a:spLocks noGrp="1" noChangeArrowheads="1"/>
          </p:cNvSpPr>
          <p:nvPr>
            <p:ph idx="1"/>
          </p:nvPr>
        </p:nvSpPr>
        <p:spPr>
          <a:xfrm>
            <a:off x="685800" y="1981200"/>
            <a:ext cx="7924800" cy="4495800"/>
          </a:xfrm>
        </p:spPr>
        <p:txBody>
          <a:bodyPr/>
          <a:lstStyle/>
          <a:p>
            <a:pPr eaLnBrk="1" hangingPunct="1"/>
            <a:r>
              <a:rPr lang="en-US" dirty="0" smtClean="0"/>
              <a:t>Covers an area of 5 cm</a:t>
            </a:r>
            <a:r>
              <a:rPr lang="en-US" baseline="30000" dirty="0" smtClean="0"/>
              <a:t>2</a:t>
            </a:r>
            <a:r>
              <a:rPr lang="en-US" dirty="0" smtClean="0"/>
              <a:t>. A baseball a mile away gives an image covering one cone.</a:t>
            </a:r>
          </a:p>
          <a:p>
            <a:pPr eaLnBrk="1" hangingPunct="1"/>
            <a:r>
              <a:rPr lang="en-US" b="1" dirty="0" smtClean="0">
                <a:solidFill>
                  <a:srgbClr val="FF0000"/>
                </a:solidFill>
              </a:rPr>
              <a:t>Cones</a:t>
            </a:r>
            <a:r>
              <a:rPr lang="en-US" dirty="0" smtClean="0"/>
              <a:t>: for more precise vision, need </a:t>
            </a:r>
            <a:r>
              <a:rPr lang="en-US" dirty="0" smtClean="0">
                <a:solidFill>
                  <a:srgbClr val="FF0000"/>
                </a:solidFill>
              </a:rPr>
              <a:t>strong light</a:t>
            </a:r>
            <a:r>
              <a:rPr lang="en-US" dirty="0" smtClean="0"/>
              <a:t>. help to see colors. Mostly distributed in the center of the retina (</a:t>
            </a:r>
            <a:r>
              <a:rPr lang="en-US" dirty="0" smtClean="0">
                <a:solidFill>
                  <a:srgbClr val="FF0000"/>
                </a:solidFill>
              </a:rPr>
              <a:t>fovea</a:t>
            </a:r>
            <a:r>
              <a:rPr lang="en-US" dirty="0" smtClean="0"/>
              <a:t>). </a:t>
            </a:r>
          </a:p>
          <a:p>
            <a:pPr eaLnBrk="1" hangingPunct="1"/>
            <a:r>
              <a:rPr lang="en-US" b="1" dirty="0" smtClean="0">
                <a:solidFill>
                  <a:srgbClr val="FF0000"/>
                </a:solidFill>
              </a:rPr>
              <a:t>Rods</a:t>
            </a:r>
            <a:r>
              <a:rPr lang="en-US" dirty="0" smtClean="0"/>
              <a:t>: for peripheral and </a:t>
            </a:r>
            <a:r>
              <a:rPr lang="en-US" dirty="0" smtClean="0">
                <a:solidFill>
                  <a:srgbClr val="FF0000"/>
                </a:solidFill>
              </a:rPr>
              <a:t>night vision. </a:t>
            </a:r>
            <a:r>
              <a:rPr lang="en-US" dirty="0" smtClean="0"/>
              <a:t>Sensitive to light. Mostly distributed away from fovea. </a:t>
            </a:r>
          </a:p>
        </p:txBody>
      </p:sp>
    </p:spTree>
    <p:extLst>
      <p:ext uri="{BB962C8B-B14F-4D97-AF65-F5344CB8AC3E}">
        <p14:creationId xmlns:p14="http://schemas.microsoft.com/office/powerpoint/2010/main" val="2291560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rcdist"/>
          <p:cNvPicPr>
            <a:picLocks noGrp="1" noChangeAspect="1" noChangeArrowheads="1"/>
          </p:cNvPicPr>
          <p:nvPr>
            <p:ph/>
          </p:nvPr>
        </p:nvPicPr>
        <p:blipFill>
          <a:blip r:embed="rId2">
            <a:extLst>
              <a:ext uri="{28A0092B-C50C-407E-A947-70E740481C1C}">
                <a14:useLocalDpi xmlns:a14="http://schemas.microsoft.com/office/drawing/2010/main" val="0"/>
              </a:ext>
            </a:extLst>
          </a:blip>
          <a:stretch>
            <a:fillRect/>
          </a:stretch>
        </p:blipFill>
        <p:spPr>
          <a:xfrm>
            <a:off x="2366962" y="2084387"/>
            <a:ext cx="4410075" cy="249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5750"/>
            <a:ext cx="8763000" cy="657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7761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3487</TotalTime>
  <Words>1969</Words>
  <Application>Microsoft Office PowerPoint</Application>
  <PresentationFormat>On-screen Show (4:3)</PresentationFormat>
  <Paragraphs>270</Paragraphs>
  <Slides>64</Slides>
  <Notes>17</Notes>
  <HiddenSlides>0</HiddenSlides>
  <MMClips>0</MMClips>
  <ScaleCrop>false</ScaleCrop>
  <HeadingPairs>
    <vt:vector size="4" baseType="variant">
      <vt:variant>
        <vt:lpstr>Theme</vt:lpstr>
      </vt:variant>
      <vt:variant>
        <vt:i4>2</vt:i4>
      </vt:variant>
      <vt:variant>
        <vt:lpstr>Slide Titles</vt:lpstr>
      </vt:variant>
      <vt:variant>
        <vt:i4>64</vt:i4>
      </vt:variant>
    </vt:vector>
  </HeadingPairs>
  <TitlesOfParts>
    <vt:vector size="66" baseType="lpstr">
      <vt:lpstr>Office Theme</vt:lpstr>
      <vt:lpstr>SOARING</vt:lpstr>
      <vt:lpstr>Human Eye</vt:lpstr>
      <vt:lpstr>Eye brain proxomity</vt:lpstr>
      <vt:lpstr>Human Eye</vt:lpstr>
      <vt:lpstr>Cross section</vt:lpstr>
      <vt:lpstr>Retina – receives the image</vt:lpstr>
      <vt:lpstr>Retina receptors</vt:lpstr>
      <vt:lpstr>PowerPoint Presentation</vt:lpstr>
      <vt:lpstr>Rods and Cones</vt:lpstr>
      <vt:lpstr>PowerPoint Presentation</vt:lpstr>
      <vt:lpstr>Sensitivity</vt:lpstr>
      <vt:lpstr>Accommodation</vt:lpstr>
      <vt:lpstr>Focusing on objects</vt:lpstr>
      <vt:lpstr>Focusing </vt:lpstr>
      <vt:lpstr>Bending light</vt:lpstr>
      <vt:lpstr>Near vision</vt:lpstr>
      <vt:lpstr>Distance vision</vt:lpstr>
      <vt:lpstr>Changing lens thickness</vt:lpstr>
      <vt:lpstr>The Iris</vt:lpstr>
      <vt:lpstr>Controlling light levels</vt:lpstr>
      <vt:lpstr>Processing Time</vt:lpstr>
      <vt:lpstr>Insect Eye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Mohit Gupta</dc:creator>
  <cp:lastModifiedBy>Ashok</cp:lastModifiedBy>
  <cp:revision>290</cp:revision>
  <dcterms:created xsi:type="dcterms:W3CDTF">2006-08-16T00:00:00Z</dcterms:created>
  <dcterms:modified xsi:type="dcterms:W3CDTF">2013-01-10T20:02:48Z</dcterms:modified>
</cp:coreProperties>
</file>